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3" r:id="rId5"/>
  </p:sldMasterIdLst>
  <p:notesMasterIdLst>
    <p:notesMasterId r:id="rId100"/>
  </p:notesMasterIdLst>
  <p:sldIdLst>
    <p:sldId id="1021" r:id="rId6"/>
    <p:sldId id="280" r:id="rId7"/>
    <p:sldId id="282" r:id="rId8"/>
    <p:sldId id="1667" r:id="rId9"/>
    <p:sldId id="1668" r:id="rId10"/>
    <p:sldId id="1670" r:id="rId11"/>
    <p:sldId id="1602" r:id="rId12"/>
    <p:sldId id="1604" r:id="rId13"/>
    <p:sldId id="1671" r:id="rId14"/>
    <p:sldId id="1615" r:id="rId15"/>
    <p:sldId id="1616" r:id="rId16"/>
    <p:sldId id="1617" r:id="rId17"/>
    <p:sldId id="1619" r:id="rId18"/>
    <p:sldId id="1621" r:id="rId19"/>
    <p:sldId id="1622" r:id="rId20"/>
    <p:sldId id="1623" r:id="rId21"/>
    <p:sldId id="1624" r:id="rId22"/>
    <p:sldId id="1626" r:id="rId23"/>
    <p:sldId id="1658" r:id="rId24"/>
    <p:sldId id="1660" r:id="rId25"/>
    <p:sldId id="1661" r:id="rId26"/>
    <p:sldId id="1662" r:id="rId27"/>
    <p:sldId id="1627" r:id="rId28"/>
    <p:sldId id="1628" r:id="rId29"/>
    <p:sldId id="1629" r:id="rId30"/>
    <p:sldId id="1630" r:id="rId31"/>
    <p:sldId id="1631" r:id="rId32"/>
    <p:sldId id="1632" r:id="rId33"/>
    <p:sldId id="1633" r:id="rId34"/>
    <p:sldId id="1634" r:id="rId35"/>
    <p:sldId id="1659" r:id="rId36"/>
    <p:sldId id="1672" r:id="rId37"/>
    <p:sldId id="1663" r:id="rId38"/>
    <p:sldId id="1664" r:id="rId39"/>
    <p:sldId id="1666" r:id="rId40"/>
    <p:sldId id="1665" r:id="rId41"/>
    <p:sldId id="1635" r:id="rId42"/>
    <p:sldId id="1636" r:id="rId43"/>
    <p:sldId id="1637" r:id="rId44"/>
    <p:sldId id="1638" r:id="rId45"/>
    <p:sldId id="1639" r:id="rId46"/>
    <p:sldId id="1640" r:id="rId47"/>
    <p:sldId id="1641" r:id="rId48"/>
    <p:sldId id="1642" r:id="rId49"/>
    <p:sldId id="1643" r:id="rId50"/>
    <p:sldId id="1644" r:id="rId51"/>
    <p:sldId id="1645" r:id="rId52"/>
    <p:sldId id="1646" r:id="rId53"/>
    <p:sldId id="1647" r:id="rId54"/>
    <p:sldId id="1648" r:id="rId55"/>
    <p:sldId id="1649" r:id="rId56"/>
    <p:sldId id="1650" r:id="rId57"/>
    <p:sldId id="1651" r:id="rId58"/>
    <p:sldId id="1652" r:id="rId59"/>
    <p:sldId id="1653" r:id="rId60"/>
    <p:sldId id="1654" r:id="rId61"/>
    <p:sldId id="1655" r:id="rId62"/>
    <p:sldId id="1656" r:id="rId63"/>
    <p:sldId id="1657" r:id="rId64"/>
    <p:sldId id="1559" r:id="rId65"/>
    <p:sldId id="1673" r:id="rId66"/>
    <p:sldId id="1674" r:id="rId67"/>
    <p:sldId id="1675" r:id="rId68"/>
    <p:sldId id="1111" r:id="rId69"/>
    <p:sldId id="1676" r:id="rId70"/>
    <p:sldId id="1677" r:id="rId71"/>
    <p:sldId id="1678" r:id="rId72"/>
    <p:sldId id="1679" r:id="rId73"/>
    <p:sldId id="1680" r:id="rId74"/>
    <p:sldId id="1681" r:id="rId75"/>
    <p:sldId id="1682" r:id="rId76"/>
    <p:sldId id="1683" r:id="rId77"/>
    <p:sldId id="1684" r:id="rId78"/>
    <p:sldId id="1685" r:id="rId79"/>
    <p:sldId id="1687" r:id="rId80"/>
    <p:sldId id="1688" r:id="rId81"/>
    <p:sldId id="1689" r:id="rId82"/>
    <p:sldId id="1690" r:id="rId83"/>
    <p:sldId id="1691" r:id="rId84"/>
    <p:sldId id="1692" r:id="rId85"/>
    <p:sldId id="1458" r:id="rId86"/>
    <p:sldId id="1466" r:id="rId87"/>
    <p:sldId id="1465" r:id="rId88"/>
    <p:sldId id="1464" r:id="rId89"/>
    <p:sldId id="1460" r:id="rId90"/>
    <p:sldId id="1467" r:id="rId91"/>
    <p:sldId id="1477" r:id="rId92"/>
    <p:sldId id="1478" r:id="rId93"/>
    <p:sldId id="1479" r:id="rId94"/>
    <p:sldId id="1480" r:id="rId95"/>
    <p:sldId id="1481" r:id="rId96"/>
    <p:sldId id="1482" r:id="rId97"/>
    <p:sldId id="1611" r:id="rId98"/>
    <p:sldId id="976" r:id="rId9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56" autoAdjust="0"/>
    <p:restoredTop sz="92410" autoAdjust="0"/>
  </p:normalViewPr>
  <p:slideViewPr>
    <p:cSldViewPr snapToGrid="0">
      <p:cViewPr varScale="1">
        <p:scale>
          <a:sx n="68" d="100"/>
          <a:sy n="68" d="100"/>
        </p:scale>
        <p:origin x="788" y="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slide" Target="slides/slide79.xml"/><Relationship Id="rId89" Type="http://schemas.openxmlformats.org/officeDocument/2006/relationships/slide" Target="slides/slide84.xml"/><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102" Type="http://schemas.openxmlformats.org/officeDocument/2006/relationships/viewProps" Target="viewProps.xml"/><Relationship Id="rId5" Type="http://schemas.openxmlformats.org/officeDocument/2006/relationships/slideMaster" Target="slideMasters/slideMaster2.xml"/><Relationship Id="rId90" Type="http://schemas.openxmlformats.org/officeDocument/2006/relationships/slide" Target="slides/slide85.xml"/><Relationship Id="rId95" Type="http://schemas.openxmlformats.org/officeDocument/2006/relationships/slide" Target="slides/slide90.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80" Type="http://schemas.openxmlformats.org/officeDocument/2006/relationships/slide" Target="slides/slide75.xml"/><Relationship Id="rId85" Type="http://schemas.openxmlformats.org/officeDocument/2006/relationships/slide" Target="slides/slide80.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103"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slide" Target="slides/slide78.xml"/><Relationship Id="rId88" Type="http://schemas.openxmlformats.org/officeDocument/2006/relationships/slide" Target="slides/slide83.xml"/><Relationship Id="rId91" Type="http://schemas.openxmlformats.org/officeDocument/2006/relationships/slide" Target="slides/slide86.xml"/><Relationship Id="rId96" Type="http://schemas.openxmlformats.org/officeDocument/2006/relationships/slide" Target="slides/slide9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slide" Target="slides/slide81.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png>
</file>

<file path=ppt/media/image25.sv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56CA91-4C96-453E-AAE9-D671040BAC9B}" type="datetimeFigureOut">
              <a:rPr lang="en-AU" smtClean="0"/>
              <a:t>28/06/2024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DE52A2-5C1B-42B1-A37C-206D2AF686CD}" type="slidenum">
              <a:rPr lang="en-AU" smtClean="0"/>
              <a:t>‹#›</a:t>
            </a:fld>
            <a:endParaRPr lang="en-AU"/>
          </a:p>
        </p:txBody>
      </p:sp>
    </p:spTree>
    <p:extLst>
      <p:ext uri="{BB962C8B-B14F-4D97-AF65-F5344CB8AC3E}">
        <p14:creationId xmlns:p14="http://schemas.microsoft.com/office/powerpoint/2010/main" val="2429715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a:t>
            </a:fld>
            <a:endParaRPr lang="en-AU"/>
          </a:p>
        </p:txBody>
      </p:sp>
    </p:spTree>
    <p:extLst>
      <p:ext uri="{BB962C8B-B14F-4D97-AF65-F5344CB8AC3E}">
        <p14:creationId xmlns:p14="http://schemas.microsoft.com/office/powerpoint/2010/main" val="34549462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12</a:t>
            </a:fld>
            <a:endParaRPr lang="en-AU"/>
          </a:p>
        </p:txBody>
      </p:sp>
    </p:spTree>
    <p:extLst>
      <p:ext uri="{BB962C8B-B14F-4D97-AF65-F5344CB8AC3E}">
        <p14:creationId xmlns:p14="http://schemas.microsoft.com/office/powerpoint/2010/main" val="28861629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13</a:t>
            </a:fld>
            <a:endParaRPr lang="en-AU"/>
          </a:p>
        </p:txBody>
      </p:sp>
    </p:spTree>
    <p:extLst>
      <p:ext uri="{BB962C8B-B14F-4D97-AF65-F5344CB8AC3E}">
        <p14:creationId xmlns:p14="http://schemas.microsoft.com/office/powerpoint/2010/main" val="29189312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14</a:t>
            </a:fld>
            <a:endParaRPr lang="en-AU"/>
          </a:p>
        </p:txBody>
      </p:sp>
    </p:spTree>
    <p:extLst>
      <p:ext uri="{BB962C8B-B14F-4D97-AF65-F5344CB8AC3E}">
        <p14:creationId xmlns:p14="http://schemas.microsoft.com/office/powerpoint/2010/main" val="4193034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15</a:t>
            </a:fld>
            <a:endParaRPr lang="en-AU"/>
          </a:p>
        </p:txBody>
      </p:sp>
    </p:spTree>
    <p:extLst>
      <p:ext uri="{BB962C8B-B14F-4D97-AF65-F5344CB8AC3E}">
        <p14:creationId xmlns:p14="http://schemas.microsoft.com/office/powerpoint/2010/main" val="6189383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16</a:t>
            </a:fld>
            <a:endParaRPr lang="en-AU"/>
          </a:p>
        </p:txBody>
      </p:sp>
    </p:spTree>
    <p:extLst>
      <p:ext uri="{BB962C8B-B14F-4D97-AF65-F5344CB8AC3E}">
        <p14:creationId xmlns:p14="http://schemas.microsoft.com/office/powerpoint/2010/main" val="16991293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17</a:t>
            </a:fld>
            <a:endParaRPr lang="en-AU"/>
          </a:p>
        </p:txBody>
      </p:sp>
    </p:spTree>
    <p:extLst>
      <p:ext uri="{BB962C8B-B14F-4D97-AF65-F5344CB8AC3E}">
        <p14:creationId xmlns:p14="http://schemas.microsoft.com/office/powerpoint/2010/main" val="3393610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18</a:t>
            </a:fld>
            <a:endParaRPr lang="en-AU"/>
          </a:p>
        </p:txBody>
      </p:sp>
    </p:spTree>
    <p:extLst>
      <p:ext uri="{BB962C8B-B14F-4D97-AF65-F5344CB8AC3E}">
        <p14:creationId xmlns:p14="http://schemas.microsoft.com/office/powerpoint/2010/main" val="238196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19</a:t>
            </a:fld>
            <a:endParaRPr lang="en-AU"/>
          </a:p>
        </p:txBody>
      </p:sp>
    </p:spTree>
    <p:extLst>
      <p:ext uri="{BB962C8B-B14F-4D97-AF65-F5344CB8AC3E}">
        <p14:creationId xmlns:p14="http://schemas.microsoft.com/office/powerpoint/2010/main" val="17552131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20</a:t>
            </a:fld>
            <a:endParaRPr lang="en-AU"/>
          </a:p>
        </p:txBody>
      </p:sp>
    </p:spTree>
    <p:extLst>
      <p:ext uri="{BB962C8B-B14F-4D97-AF65-F5344CB8AC3E}">
        <p14:creationId xmlns:p14="http://schemas.microsoft.com/office/powerpoint/2010/main" val="38271613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21</a:t>
            </a:fld>
            <a:endParaRPr lang="en-AU"/>
          </a:p>
        </p:txBody>
      </p:sp>
    </p:spTree>
    <p:extLst>
      <p:ext uri="{BB962C8B-B14F-4D97-AF65-F5344CB8AC3E}">
        <p14:creationId xmlns:p14="http://schemas.microsoft.com/office/powerpoint/2010/main" val="33288412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a:t>
            </a:fld>
            <a:endParaRPr lang="en-AU"/>
          </a:p>
        </p:txBody>
      </p:sp>
    </p:spTree>
    <p:extLst>
      <p:ext uri="{BB962C8B-B14F-4D97-AF65-F5344CB8AC3E}">
        <p14:creationId xmlns:p14="http://schemas.microsoft.com/office/powerpoint/2010/main" val="11156745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22</a:t>
            </a:fld>
            <a:endParaRPr lang="en-AU"/>
          </a:p>
        </p:txBody>
      </p:sp>
    </p:spTree>
    <p:extLst>
      <p:ext uri="{BB962C8B-B14F-4D97-AF65-F5344CB8AC3E}">
        <p14:creationId xmlns:p14="http://schemas.microsoft.com/office/powerpoint/2010/main" val="41066209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23</a:t>
            </a:fld>
            <a:endParaRPr lang="en-AU"/>
          </a:p>
        </p:txBody>
      </p:sp>
    </p:spTree>
    <p:extLst>
      <p:ext uri="{BB962C8B-B14F-4D97-AF65-F5344CB8AC3E}">
        <p14:creationId xmlns:p14="http://schemas.microsoft.com/office/powerpoint/2010/main" val="5304638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24</a:t>
            </a:fld>
            <a:endParaRPr lang="en-AU"/>
          </a:p>
        </p:txBody>
      </p:sp>
    </p:spTree>
    <p:extLst>
      <p:ext uri="{BB962C8B-B14F-4D97-AF65-F5344CB8AC3E}">
        <p14:creationId xmlns:p14="http://schemas.microsoft.com/office/powerpoint/2010/main" val="25357430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25</a:t>
            </a:fld>
            <a:endParaRPr lang="en-AU"/>
          </a:p>
        </p:txBody>
      </p:sp>
    </p:spTree>
    <p:extLst>
      <p:ext uri="{BB962C8B-B14F-4D97-AF65-F5344CB8AC3E}">
        <p14:creationId xmlns:p14="http://schemas.microsoft.com/office/powerpoint/2010/main" val="39535879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26</a:t>
            </a:fld>
            <a:endParaRPr lang="en-AU"/>
          </a:p>
        </p:txBody>
      </p:sp>
    </p:spTree>
    <p:extLst>
      <p:ext uri="{BB962C8B-B14F-4D97-AF65-F5344CB8AC3E}">
        <p14:creationId xmlns:p14="http://schemas.microsoft.com/office/powerpoint/2010/main" val="11993227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27</a:t>
            </a:fld>
            <a:endParaRPr lang="en-AU"/>
          </a:p>
        </p:txBody>
      </p:sp>
    </p:spTree>
    <p:extLst>
      <p:ext uri="{BB962C8B-B14F-4D97-AF65-F5344CB8AC3E}">
        <p14:creationId xmlns:p14="http://schemas.microsoft.com/office/powerpoint/2010/main" val="28798584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28</a:t>
            </a:fld>
            <a:endParaRPr lang="en-AU"/>
          </a:p>
        </p:txBody>
      </p:sp>
    </p:spTree>
    <p:extLst>
      <p:ext uri="{BB962C8B-B14F-4D97-AF65-F5344CB8AC3E}">
        <p14:creationId xmlns:p14="http://schemas.microsoft.com/office/powerpoint/2010/main" val="18861223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29</a:t>
            </a:fld>
            <a:endParaRPr lang="en-AU"/>
          </a:p>
        </p:txBody>
      </p:sp>
    </p:spTree>
    <p:extLst>
      <p:ext uri="{BB962C8B-B14F-4D97-AF65-F5344CB8AC3E}">
        <p14:creationId xmlns:p14="http://schemas.microsoft.com/office/powerpoint/2010/main" val="41269455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30</a:t>
            </a:fld>
            <a:endParaRPr lang="en-AU"/>
          </a:p>
        </p:txBody>
      </p:sp>
    </p:spTree>
    <p:extLst>
      <p:ext uri="{BB962C8B-B14F-4D97-AF65-F5344CB8AC3E}">
        <p14:creationId xmlns:p14="http://schemas.microsoft.com/office/powerpoint/2010/main" val="289602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31</a:t>
            </a:fld>
            <a:endParaRPr lang="en-AU"/>
          </a:p>
        </p:txBody>
      </p:sp>
    </p:spTree>
    <p:extLst>
      <p:ext uri="{BB962C8B-B14F-4D97-AF65-F5344CB8AC3E}">
        <p14:creationId xmlns:p14="http://schemas.microsoft.com/office/powerpoint/2010/main" val="4283280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a:t>
            </a:fld>
            <a:endParaRPr lang="en-AU"/>
          </a:p>
        </p:txBody>
      </p:sp>
    </p:spTree>
    <p:extLst>
      <p:ext uri="{BB962C8B-B14F-4D97-AF65-F5344CB8AC3E}">
        <p14:creationId xmlns:p14="http://schemas.microsoft.com/office/powerpoint/2010/main" val="38620976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32</a:t>
            </a:fld>
            <a:endParaRPr lang="en-AU"/>
          </a:p>
        </p:txBody>
      </p:sp>
    </p:spTree>
    <p:extLst>
      <p:ext uri="{BB962C8B-B14F-4D97-AF65-F5344CB8AC3E}">
        <p14:creationId xmlns:p14="http://schemas.microsoft.com/office/powerpoint/2010/main" val="24339576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33</a:t>
            </a:fld>
            <a:endParaRPr lang="en-AU"/>
          </a:p>
        </p:txBody>
      </p:sp>
    </p:spTree>
    <p:extLst>
      <p:ext uri="{BB962C8B-B14F-4D97-AF65-F5344CB8AC3E}">
        <p14:creationId xmlns:p14="http://schemas.microsoft.com/office/powerpoint/2010/main" val="12104059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34</a:t>
            </a:fld>
            <a:endParaRPr lang="en-AU"/>
          </a:p>
        </p:txBody>
      </p:sp>
    </p:spTree>
    <p:extLst>
      <p:ext uri="{BB962C8B-B14F-4D97-AF65-F5344CB8AC3E}">
        <p14:creationId xmlns:p14="http://schemas.microsoft.com/office/powerpoint/2010/main" val="36400842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35</a:t>
            </a:fld>
            <a:endParaRPr lang="en-AU"/>
          </a:p>
        </p:txBody>
      </p:sp>
    </p:spTree>
    <p:extLst>
      <p:ext uri="{BB962C8B-B14F-4D97-AF65-F5344CB8AC3E}">
        <p14:creationId xmlns:p14="http://schemas.microsoft.com/office/powerpoint/2010/main" val="36739945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36</a:t>
            </a:fld>
            <a:endParaRPr lang="en-AU"/>
          </a:p>
        </p:txBody>
      </p:sp>
    </p:spTree>
    <p:extLst>
      <p:ext uri="{BB962C8B-B14F-4D97-AF65-F5344CB8AC3E}">
        <p14:creationId xmlns:p14="http://schemas.microsoft.com/office/powerpoint/2010/main" val="9277938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37</a:t>
            </a:fld>
            <a:endParaRPr lang="en-AU"/>
          </a:p>
        </p:txBody>
      </p:sp>
    </p:spTree>
    <p:extLst>
      <p:ext uri="{BB962C8B-B14F-4D97-AF65-F5344CB8AC3E}">
        <p14:creationId xmlns:p14="http://schemas.microsoft.com/office/powerpoint/2010/main" val="36491246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38</a:t>
            </a:fld>
            <a:endParaRPr lang="en-AU"/>
          </a:p>
        </p:txBody>
      </p:sp>
    </p:spTree>
    <p:extLst>
      <p:ext uri="{BB962C8B-B14F-4D97-AF65-F5344CB8AC3E}">
        <p14:creationId xmlns:p14="http://schemas.microsoft.com/office/powerpoint/2010/main" val="40671898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39</a:t>
            </a:fld>
            <a:endParaRPr lang="en-AU"/>
          </a:p>
        </p:txBody>
      </p:sp>
    </p:spTree>
    <p:extLst>
      <p:ext uri="{BB962C8B-B14F-4D97-AF65-F5344CB8AC3E}">
        <p14:creationId xmlns:p14="http://schemas.microsoft.com/office/powerpoint/2010/main" val="34245664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40</a:t>
            </a:fld>
            <a:endParaRPr lang="en-AU"/>
          </a:p>
        </p:txBody>
      </p:sp>
    </p:spTree>
    <p:extLst>
      <p:ext uri="{BB962C8B-B14F-4D97-AF65-F5344CB8AC3E}">
        <p14:creationId xmlns:p14="http://schemas.microsoft.com/office/powerpoint/2010/main" val="23072628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41</a:t>
            </a:fld>
            <a:endParaRPr lang="en-AU"/>
          </a:p>
        </p:txBody>
      </p:sp>
    </p:spTree>
    <p:extLst>
      <p:ext uri="{BB962C8B-B14F-4D97-AF65-F5344CB8AC3E}">
        <p14:creationId xmlns:p14="http://schemas.microsoft.com/office/powerpoint/2010/main" val="1784967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a:t>
            </a:fld>
            <a:endParaRPr lang="en-AU"/>
          </a:p>
        </p:txBody>
      </p:sp>
    </p:spTree>
    <p:extLst>
      <p:ext uri="{BB962C8B-B14F-4D97-AF65-F5344CB8AC3E}">
        <p14:creationId xmlns:p14="http://schemas.microsoft.com/office/powerpoint/2010/main" val="38110754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42</a:t>
            </a:fld>
            <a:endParaRPr lang="en-AU"/>
          </a:p>
        </p:txBody>
      </p:sp>
    </p:spTree>
    <p:extLst>
      <p:ext uri="{BB962C8B-B14F-4D97-AF65-F5344CB8AC3E}">
        <p14:creationId xmlns:p14="http://schemas.microsoft.com/office/powerpoint/2010/main" val="13075580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43</a:t>
            </a:fld>
            <a:endParaRPr lang="en-AU"/>
          </a:p>
        </p:txBody>
      </p:sp>
    </p:spTree>
    <p:extLst>
      <p:ext uri="{BB962C8B-B14F-4D97-AF65-F5344CB8AC3E}">
        <p14:creationId xmlns:p14="http://schemas.microsoft.com/office/powerpoint/2010/main" val="329300828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44</a:t>
            </a:fld>
            <a:endParaRPr lang="en-AU"/>
          </a:p>
        </p:txBody>
      </p:sp>
    </p:spTree>
    <p:extLst>
      <p:ext uri="{BB962C8B-B14F-4D97-AF65-F5344CB8AC3E}">
        <p14:creationId xmlns:p14="http://schemas.microsoft.com/office/powerpoint/2010/main" val="10194195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45</a:t>
            </a:fld>
            <a:endParaRPr lang="en-AU"/>
          </a:p>
        </p:txBody>
      </p:sp>
    </p:spTree>
    <p:extLst>
      <p:ext uri="{BB962C8B-B14F-4D97-AF65-F5344CB8AC3E}">
        <p14:creationId xmlns:p14="http://schemas.microsoft.com/office/powerpoint/2010/main" val="149660478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46</a:t>
            </a:fld>
            <a:endParaRPr lang="en-AU"/>
          </a:p>
        </p:txBody>
      </p:sp>
    </p:spTree>
    <p:extLst>
      <p:ext uri="{BB962C8B-B14F-4D97-AF65-F5344CB8AC3E}">
        <p14:creationId xmlns:p14="http://schemas.microsoft.com/office/powerpoint/2010/main" val="106192481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47</a:t>
            </a:fld>
            <a:endParaRPr lang="en-AU"/>
          </a:p>
        </p:txBody>
      </p:sp>
    </p:spTree>
    <p:extLst>
      <p:ext uri="{BB962C8B-B14F-4D97-AF65-F5344CB8AC3E}">
        <p14:creationId xmlns:p14="http://schemas.microsoft.com/office/powerpoint/2010/main" val="15318314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48</a:t>
            </a:fld>
            <a:endParaRPr lang="en-AU"/>
          </a:p>
        </p:txBody>
      </p:sp>
    </p:spTree>
    <p:extLst>
      <p:ext uri="{BB962C8B-B14F-4D97-AF65-F5344CB8AC3E}">
        <p14:creationId xmlns:p14="http://schemas.microsoft.com/office/powerpoint/2010/main" val="300466897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49</a:t>
            </a:fld>
            <a:endParaRPr lang="en-AU"/>
          </a:p>
        </p:txBody>
      </p:sp>
    </p:spTree>
    <p:extLst>
      <p:ext uri="{BB962C8B-B14F-4D97-AF65-F5344CB8AC3E}">
        <p14:creationId xmlns:p14="http://schemas.microsoft.com/office/powerpoint/2010/main" val="39477814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50</a:t>
            </a:fld>
            <a:endParaRPr lang="en-AU"/>
          </a:p>
        </p:txBody>
      </p:sp>
    </p:spTree>
    <p:extLst>
      <p:ext uri="{BB962C8B-B14F-4D97-AF65-F5344CB8AC3E}">
        <p14:creationId xmlns:p14="http://schemas.microsoft.com/office/powerpoint/2010/main" val="40467997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51</a:t>
            </a:fld>
            <a:endParaRPr lang="en-AU"/>
          </a:p>
        </p:txBody>
      </p:sp>
    </p:spTree>
    <p:extLst>
      <p:ext uri="{BB962C8B-B14F-4D97-AF65-F5344CB8AC3E}">
        <p14:creationId xmlns:p14="http://schemas.microsoft.com/office/powerpoint/2010/main" val="900112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7</a:t>
            </a:fld>
            <a:endParaRPr lang="en-AU"/>
          </a:p>
        </p:txBody>
      </p:sp>
    </p:spTree>
    <p:extLst>
      <p:ext uri="{BB962C8B-B14F-4D97-AF65-F5344CB8AC3E}">
        <p14:creationId xmlns:p14="http://schemas.microsoft.com/office/powerpoint/2010/main" val="182182454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52</a:t>
            </a:fld>
            <a:endParaRPr lang="en-AU"/>
          </a:p>
        </p:txBody>
      </p:sp>
    </p:spTree>
    <p:extLst>
      <p:ext uri="{BB962C8B-B14F-4D97-AF65-F5344CB8AC3E}">
        <p14:creationId xmlns:p14="http://schemas.microsoft.com/office/powerpoint/2010/main" val="32587156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53</a:t>
            </a:fld>
            <a:endParaRPr lang="en-AU"/>
          </a:p>
        </p:txBody>
      </p:sp>
    </p:spTree>
    <p:extLst>
      <p:ext uri="{BB962C8B-B14F-4D97-AF65-F5344CB8AC3E}">
        <p14:creationId xmlns:p14="http://schemas.microsoft.com/office/powerpoint/2010/main" val="6595630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54</a:t>
            </a:fld>
            <a:endParaRPr lang="en-AU"/>
          </a:p>
        </p:txBody>
      </p:sp>
    </p:spTree>
    <p:extLst>
      <p:ext uri="{BB962C8B-B14F-4D97-AF65-F5344CB8AC3E}">
        <p14:creationId xmlns:p14="http://schemas.microsoft.com/office/powerpoint/2010/main" val="196470560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55</a:t>
            </a:fld>
            <a:endParaRPr lang="en-AU"/>
          </a:p>
        </p:txBody>
      </p:sp>
    </p:spTree>
    <p:extLst>
      <p:ext uri="{BB962C8B-B14F-4D97-AF65-F5344CB8AC3E}">
        <p14:creationId xmlns:p14="http://schemas.microsoft.com/office/powerpoint/2010/main" val="35107665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56</a:t>
            </a:fld>
            <a:endParaRPr lang="en-AU"/>
          </a:p>
        </p:txBody>
      </p:sp>
    </p:spTree>
    <p:extLst>
      <p:ext uri="{BB962C8B-B14F-4D97-AF65-F5344CB8AC3E}">
        <p14:creationId xmlns:p14="http://schemas.microsoft.com/office/powerpoint/2010/main" val="366032920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57</a:t>
            </a:fld>
            <a:endParaRPr lang="en-AU"/>
          </a:p>
        </p:txBody>
      </p:sp>
    </p:spTree>
    <p:extLst>
      <p:ext uri="{BB962C8B-B14F-4D97-AF65-F5344CB8AC3E}">
        <p14:creationId xmlns:p14="http://schemas.microsoft.com/office/powerpoint/2010/main" val="107342623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58</a:t>
            </a:fld>
            <a:endParaRPr lang="en-AU"/>
          </a:p>
        </p:txBody>
      </p:sp>
    </p:spTree>
    <p:extLst>
      <p:ext uri="{BB962C8B-B14F-4D97-AF65-F5344CB8AC3E}">
        <p14:creationId xmlns:p14="http://schemas.microsoft.com/office/powerpoint/2010/main" val="336981309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59</a:t>
            </a:fld>
            <a:endParaRPr lang="en-AU"/>
          </a:p>
        </p:txBody>
      </p:sp>
    </p:spTree>
    <p:extLst>
      <p:ext uri="{BB962C8B-B14F-4D97-AF65-F5344CB8AC3E}">
        <p14:creationId xmlns:p14="http://schemas.microsoft.com/office/powerpoint/2010/main" val="38063915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60</a:t>
            </a:fld>
            <a:endParaRPr lang="en-AU"/>
          </a:p>
        </p:txBody>
      </p:sp>
    </p:spTree>
    <p:extLst>
      <p:ext uri="{BB962C8B-B14F-4D97-AF65-F5344CB8AC3E}">
        <p14:creationId xmlns:p14="http://schemas.microsoft.com/office/powerpoint/2010/main" val="239653467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61</a:t>
            </a:fld>
            <a:endParaRPr lang="en-AU"/>
          </a:p>
        </p:txBody>
      </p:sp>
    </p:spTree>
    <p:extLst>
      <p:ext uri="{BB962C8B-B14F-4D97-AF65-F5344CB8AC3E}">
        <p14:creationId xmlns:p14="http://schemas.microsoft.com/office/powerpoint/2010/main" val="1632224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8</a:t>
            </a:fld>
            <a:endParaRPr lang="en-AU"/>
          </a:p>
        </p:txBody>
      </p:sp>
    </p:spTree>
    <p:extLst>
      <p:ext uri="{BB962C8B-B14F-4D97-AF65-F5344CB8AC3E}">
        <p14:creationId xmlns:p14="http://schemas.microsoft.com/office/powerpoint/2010/main" val="73665436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62</a:t>
            </a:fld>
            <a:endParaRPr lang="en-AU"/>
          </a:p>
        </p:txBody>
      </p:sp>
    </p:spTree>
    <p:extLst>
      <p:ext uri="{BB962C8B-B14F-4D97-AF65-F5344CB8AC3E}">
        <p14:creationId xmlns:p14="http://schemas.microsoft.com/office/powerpoint/2010/main" val="298836426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63</a:t>
            </a:fld>
            <a:endParaRPr lang="en-AU"/>
          </a:p>
        </p:txBody>
      </p:sp>
    </p:spTree>
    <p:extLst>
      <p:ext uri="{BB962C8B-B14F-4D97-AF65-F5344CB8AC3E}">
        <p14:creationId xmlns:p14="http://schemas.microsoft.com/office/powerpoint/2010/main" val="7068623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497903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53650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75159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953232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65860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074904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109757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30912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9</a:t>
            </a:fld>
            <a:endParaRPr lang="en-AU"/>
          </a:p>
        </p:txBody>
      </p:sp>
    </p:spTree>
    <p:extLst>
      <p:ext uri="{BB962C8B-B14F-4D97-AF65-F5344CB8AC3E}">
        <p14:creationId xmlns:p14="http://schemas.microsoft.com/office/powerpoint/2010/main" val="232182034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739083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060979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788930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788576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7743071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06883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8185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FDE52A2-5C1B-42B1-A37C-206D2AF686CD}"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16831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10</a:t>
            </a:fld>
            <a:endParaRPr lang="en-AU"/>
          </a:p>
        </p:txBody>
      </p:sp>
    </p:spTree>
    <p:extLst>
      <p:ext uri="{BB962C8B-B14F-4D97-AF65-F5344CB8AC3E}">
        <p14:creationId xmlns:p14="http://schemas.microsoft.com/office/powerpoint/2010/main" val="1072120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1FDE52A2-5C1B-42B1-A37C-206D2AF686CD}" type="slidenum">
              <a:rPr lang="en-AU" smtClean="0"/>
              <a:t>11</a:t>
            </a:fld>
            <a:endParaRPr lang="en-AU"/>
          </a:p>
        </p:txBody>
      </p:sp>
    </p:spTree>
    <p:extLst>
      <p:ext uri="{BB962C8B-B14F-4D97-AF65-F5344CB8AC3E}">
        <p14:creationId xmlns:p14="http://schemas.microsoft.com/office/powerpoint/2010/main" val="2887490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3020F-87C3-2E29-870D-31165E7A4C7B}"/>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9D3A474F-ACC3-8791-FAE4-23A2C1EB166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Slide Number Placeholder 5">
            <a:extLst>
              <a:ext uri="{FF2B5EF4-FFF2-40B4-BE49-F238E27FC236}">
                <a16:creationId xmlns:a16="http://schemas.microsoft.com/office/drawing/2014/main" id="{5697F5EB-6325-B9BA-861A-02348742C70A}"/>
              </a:ext>
            </a:extLst>
          </p:cNvPr>
          <p:cNvSpPr>
            <a:spLocks noGrp="1"/>
          </p:cNvSpPr>
          <p:nvPr>
            <p:ph type="sldNum" sz="quarter" idx="12"/>
          </p:nvPr>
        </p:nvSpPr>
        <p:spPr/>
        <p:txBody>
          <a:bodyPr/>
          <a:lstStyle/>
          <a:p>
            <a:fld id="{A63CE60C-9383-4536-AF5B-687DC10FC574}" type="slidenum">
              <a:rPr lang="en-AU" smtClean="0"/>
              <a:t>‹#›</a:t>
            </a:fld>
            <a:endParaRPr lang="en-AU" dirty="0"/>
          </a:p>
        </p:txBody>
      </p:sp>
    </p:spTree>
    <p:extLst>
      <p:ext uri="{BB962C8B-B14F-4D97-AF65-F5344CB8AC3E}">
        <p14:creationId xmlns:p14="http://schemas.microsoft.com/office/powerpoint/2010/main" val="2422463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050BF-D428-3081-57B1-8789F77356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AE65AD68-6E43-EC2D-C33D-9C8C408CC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607F6F4-D743-9E3B-ECD3-FC039ED7A9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B4F5F1-6B2A-22C2-ECEA-5177C220ADF5}"/>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6" name="Footer Placeholder 5">
            <a:extLst>
              <a:ext uri="{FF2B5EF4-FFF2-40B4-BE49-F238E27FC236}">
                <a16:creationId xmlns:a16="http://schemas.microsoft.com/office/drawing/2014/main" id="{790F1728-E389-E41B-E406-1E97CFE6A5D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B1710-9C83-7478-4B35-7F8EEFEF0033}"/>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998137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26ED2-C254-312D-15C0-846C33DE56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5BD8503-8FCB-7F53-63D6-495FC6DA09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B35F4EB0-E8B0-EA92-3CF8-6A5D1F5C74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7D7A35-CE5F-ECE8-2441-58A2C920217D}"/>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6" name="Footer Placeholder 5">
            <a:extLst>
              <a:ext uri="{FF2B5EF4-FFF2-40B4-BE49-F238E27FC236}">
                <a16:creationId xmlns:a16="http://schemas.microsoft.com/office/drawing/2014/main" id="{97D0283E-7CC6-0CCE-C2FC-702F78F9062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7E77FBD-6EC1-3B80-4A79-3B5A0E2E3B8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6290196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E148A-761D-E27D-E888-B7E27FD8A10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5B74B11-2215-EBF3-BEA3-EF320EE386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767CD92-D758-240E-A2D2-4E195BC7FDA4}"/>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CCDB3A7E-35BE-57C3-5A4F-F3FB5F4DA79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B917621-F8C1-F075-FE92-FD0DDB6198E6}"/>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40964330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FC27C-709B-17D0-FA2E-D84DCAB7FA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19340E5-47C9-4263-1E76-9BE55624B2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99996FD-B031-5E26-AF28-582721D53E74}"/>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8C19D959-5F65-A253-A7EB-99402547BC7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8B7ADB-FEDC-6841-0342-4A29EDFCF45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044999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3CF8-4CC4-7F3B-2E2C-B754C2E0B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D47C4A4-F523-ACA9-5C84-1EB3B80F5B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FCC56B62-F469-5355-6292-CF3055CB002C}"/>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07B6D681-D058-06A0-CFA9-1ACBCF9DA98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491BDF-B5C2-115A-032D-5C46CBD97B88}"/>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570391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3CF8-4CC4-7F3B-2E2C-B754C2E0B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D47C4A4-F523-ACA9-5C84-1EB3B80F5B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FCC56B62-F469-5355-6292-CF3055CB002C}"/>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07B6D681-D058-06A0-CFA9-1ACBCF9DA98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491BDF-B5C2-115A-032D-5C46CBD97B88}"/>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834295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2C67-E368-7D38-83A4-DC56A3CE481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06983C6-8621-2FAD-A749-9E13A6E824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B1A0925-44BC-4207-88BC-094591F65504}"/>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88163BBE-E6DD-4BA0-5A98-015DA3DCEBB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0B556D0-7775-3B39-DE7E-B43E5937F23A}"/>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68844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6912-D2E1-9F64-1372-FD29BECA18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CCB3F36E-92D4-F7A9-5611-D4EBA0BE8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A57A2-4AEF-2382-EDA9-9845CA39B6F5}"/>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A6F37D0E-8F76-6E7D-576B-3044ADA89E4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D82D88E-0EE8-C9D0-7C68-6610F7CEA951}"/>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11604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8EEF-DD28-69EB-29C5-D19A23E2AE8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9C7F8B3-1006-F7DE-14E9-62BEEF0BC3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079AB7C-879B-50DC-E53A-4393B966D1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50D7845-F396-BCEB-3205-F5CB38CB2530}"/>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6" name="Footer Placeholder 5">
            <a:extLst>
              <a:ext uri="{FF2B5EF4-FFF2-40B4-BE49-F238E27FC236}">
                <a16:creationId xmlns:a16="http://schemas.microsoft.com/office/drawing/2014/main" id="{3BDFD3CE-E9A4-DBF3-1F0E-201F7D7F870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5F8F1D0-0AD2-C539-20D2-851B13FB1D5D}"/>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609338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49C5-0226-85F6-8D4F-D4EA9199BD3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BF293AD-8E77-DFCC-2C3E-8937176F9D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4B92EC-30B6-5005-98C8-910D96DBB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1EC2EA1-CEE9-87F1-74CA-7EA588BF2B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F0A23-C285-3B5E-0EF8-4DF4263F03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2763897-C5FE-C3C3-0CDA-105871814ACD}"/>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8" name="Footer Placeholder 7">
            <a:extLst>
              <a:ext uri="{FF2B5EF4-FFF2-40B4-BE49-F238E27FC236}">
                <a16:creationId xmlns:a16="http://schemas.microsoft.com/office/drawing/2014/main" id="{C76D7EC9-F5EC-C2D4-DFE1-05F4CA0D1B2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5CEC484-2B60-830F-28B9-0BF2FCAECAF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425654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555B2-54AC-E8D5-3367-D1C2415C822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CE7327B-BCFB-7F1B-0D11-15CDAFA5E939}"/>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4" name="Footer Placeholder 3">
            <a:extLst>
              <a:ext uri="{FF2B5EF4-FFF2-40B4-BE49-F238E27FC236}">
                <a16:creationId xmlns:a16="http://schemas.microsoft.com/office/drawing/2014/main" id="{AACEA2D0-8DDC-C686-66FD-4DE83C549221}"/>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A480BFAB-E28F-508B-19B8-6522D8ACFABF}"/>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4024758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769272-1C68-4E9F-DF2B-EFBD432E16F1}"/>
              </a:ext>
            </a:extLst>
          </p:cNvPr>
          <p:cNvSpPr>
            <a:spLocks noGrp="1"/>
          </p:cNvSpPr>
          <p:nvPr>
            <p:ph type="dt" sz="half" idx="10"/>
          </p:nvPr>
        </p:nvSpPr>
        <p:spPr/>
        <p:txBody>
          <a:bodyPr/>
          <a:lstStyle/>
          <a:p>
            <a:fld id="{BFAA40DC-3820-4F90-B4E8-98BE2140A65D}" type="datetimeFigureOut">
              <a:rPr lang="en-AU" smtClean="0"/>
              <a:t>28/06/2024</a:t>
            </a:fld>
            <a:endParaRPr lang="en-AU"/>
          </a:p>
        </p:txBody>
      </p:sp>
      <p:sp>
        <p:nvSpPr>
          <p:cNvPr id="3" name="Footer Placeholder 2">
            <a:extLst>
              <a:ext uri="{FF2B5EF4-FFF2-40B4-BE49-F238E27FC236}">
                <a16:creationId xmlns:a16="http://schemas.microsoft.com/office/drawing/2014/main" id="{9F2DC98D-0E86-D36E-F380-6954CD1E0BF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AAA1A426-B4F3-BBC6-83AE-7CC2B62FB732}"/>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5775653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962162-7B5E-B2D4-E537-6560ECDEA033}"/>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10714408" y="429"/>
            <a:ext cx="1481268" cy="6857143"/>
          </a:xfrm>
          <a:prstGeom prst="rect">
            <a:avLst/>
          </a:prstGeom>
        </p:spPr>
      </p:pic>
      <p:sp>
        <p:nvSpPr>
          <p:cNvPr id="2" name="Title Placeholder 1">
            <a:extLst>
              <a:ext uri="{FF2B5EF4-FFF2-40B4-BE49-F238E27FC236}">
                <a16:creationId xmlns:a16="http://schemas.microsoft.com/office/drawing/2014/main" id="{5A684FCA-4F56-A547-A2DD-659FF14351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AU"/>
          </a:p>
        </p:txBody>
      </p:sp>
      <p:sp>
        <p:nvSpPr>
          <p:cNvPr id="3" name="Text Placeholder 2">
            <a:extLst>
              <a:ext uri="{FF2B5EF4-FFF2-40B4-BE49-F238E27FC236}">
                <a16:creationId xmlns:a16="http://schemas.microsoft.com/office/drawing/2014/main" id="{47BAEC0F-9A4C-0672-1A05-C38DA4EBF8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pic>
        <p:nvPicPr>
          <p:cNvPr id="8" name="Picture 7">
            <a:extLst>
              <a:ext uri="{FF2B5EF4-FFF2-40B4-BE49-F238E27FC236}">
                <a16:creationId xmlns:a16="http://schemas.microsoft.com/office/drawing/2014/main" id="{D3B40B5E-326B-CB6B-DAC9-B4A70EEC102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658100" y="6019800"/>
            <a:ext cx="4498110" cy="783455"/>
          </a:xfrm>
          <a:prstGeom prst="rect">
            <a:avLst/>
          </a:prstGeom>
        </p:spPr>
      </p:pic>
      <p:sp>
        <p:nvSpPr>
          <p:cNvPr id="6" name="Slide Number Placeholder 5">
            <a:extLst>
              <a:ext uri="{FF2B5EF4-FFF2-40B4-BE49-F238E27FC236}">
                <a16:creationId xmlns:a16="http://schemas.microsoft.com/office/drawing/2014/main" id="{A6C1A33C-D681-F4F2-8E54-656BAC3C647C}"/>
              </a:ext>
            </a:extLst>
          </p:cNvPr>
          <p:cNvSpPr>
            <a:spLocks noGrp="1"/>
          </p:cNvSpPr>
          <p:nvPr>
            <p:ph type="sldNum" sz="quarter" idx="4"/>
          </p:nvPr>
        </p:nvSpPr>
        <p:spPr>
          <a:xfrm>
            <a:off x="11645590" y="3246437"/>
            <a:ext cx="546410" cy="365125"/>
          </a:xfrm>
          <a:prstGeom prst="rect">
            <a:avLst/>
          </a:prstGeom>
        </p:spPr>
        <p:txBody>
          <a:bodyPr vert="horz" lIns="91440" tIns="45720" rIns="91440" bIns="45720" rtlCol="0" anchor="ctr"/>
          <a:lstStyle>
            <a:lvl1pPr algn="ctr">
              <a:defRPr sz="1800">
                <a:solidFill>
                  <a:schemeClr val="bg1"/>
                </a:solidFill>
              </a:defRPr>
            </a:lvl1pPr>
          </a:lstStyle>
          <a:p>
            <a:fld id="{A63CE60C-9383-4536-AF5B-687DC10FC574}" type="slidenum">
              <a:rPr lang="en-AU" smtClean="0"/>
              <a:pPr/>
              <a:t>‹#›</a:t>
            </a:fld>
            <a:endParaRPr lang="en-AU" dirty="0"/>
          </a:p>
        </p:txBody>
      </p:sp>
    </p:spTree>
    <p:extLst>
      <p:ext uri="{BB962C8B-B14F-4D97-AF65-F5344CB8AC3E}">
        <p14:creationId xmlns:p14="http://schemas.microsoft.com/office/powerpoint/2010/main" val="1361451253"/>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914400" rtl="0" eaLnBrk="1" latinLnBrk="0" hangingPunct="1">
        <a:lnSpc>
          <a:spcPct val="90000"/>
        </a:lnSpc>
        <a:spcBef>
          <a:spcPct val="0"/>
        </a:spcBef>
        <a:buNone/>
        <a:defRPr lang="en-AU" sz="4400" b="1" kern="1200" smtClean="0">
          <a:solidFill>
            <a:schemeClr val="bg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bg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DDAB3A-0A22-D024-CB1E-FB00658BEB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90D3B34-6582-BD11-4D42-366502C704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1D8C151-0A35-D9DB-7435-13417BC8F3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AA40DC-3820-4F90-B4E8-98BE2140A65D}" type="datetimeFigureOut">
              <a:rPr lang="en-AU" smtClean="0"/>
              <a:t>28/06/2024</a:t>
            </a:fld>
            <a:endParaRPr lang="en-AU"/>
          </a:p>
        </p:txBody>
      </p:sp>
      <p:sp>
        <p:nvSpPr>
          <p:cNvPr id="5" name="Footer Placeholder 4">
            <a:extLst>
              <a:ext uri="{FF2B5EF4-FFF2-40B4-BE49-F238E27FC236}">
                <a16:creationId xmlns:a16="http://schemas.microsoft.com/office/drawing/2014/main" id="{4B2A9709-41CF-642F-7858-53BE89DAE6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752F23B-D3DD-D490-A64F-7E733F664E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4F4E00-A0CE-455C-B0DA-A2CE083CA5E3}" type="slidenum">
              <a:rPr lang="en-AU" smtClean="0"/>
              <a:t>‹#›</a:t>
            </a:fld>
            <a:endParaRPr lang="en-AU"/>
          </a:p>
        </p:txBody>
      </p:sp>
    </p:spTree>
    <p:extLst>
      <p:ext uri="{BB962C8B-B14F-4D97-AF65-F5344CB8AC3E}">
        <p14:creationId xmlns:p14="http://schemas.microsoft.com/office/powerpoint/2010/main" val="17331358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587D7-FEBB-E57C-EF2B-A61F548820CA}"/>
              </a:ext>
            </a:extLst>
          </p:cNvPr>
          <p:cNvSpPr>
            <a:spLocks noGrp="1"/>
          </p:cNvSpPr>
          <p:nvPr>
            <p:ph type="ctrTitle"/>
          </p:nvPr>
        </p:nvSpPr>
        <p:spPr>
          <a:xfrm>
            <a:off x="5450210" y="1199537"/>
            <a:ext cx="6741790" cy="2723534"/>
          </a:xfrm>
        </p:spPr>
        <p:txBody>
          <a:bodyPr anchor="b">
            <a:normAutofit/>
          </a:bodyPr>
          <a:lstStyle/>
          <a:p>
            <a:pPr algn="l"/>
            <a:r>
              <a:rPr lang="en-US" sz="5700" dirty="0"/>
              <a:t>CEN207 – Creative Enterprise</a:t>
            </a:r>
            <a:endParaRPr lang="en-AU" sz="5700" dirty="0"/>
          </a:p>
        </p:txBody>
      </p:sp>
      <p:sp>
        <p:nvSpPr>
          <p:cNvPr id="3" name="Subtitle 2">
            <a:extLst>
              <a:ext uri="{FF2B5EF4-FFF2-40B4-BE49-F238E27FC236}">
                <a16:creationId xmlns:a16="http://schemas.microsoft.com/office/drawing/2014/main" id="{CA0E1A53-AD15-37FA-5117-F13EE293B89B}"/>
              </a:ext>
            </a:extLst>
          </p:cNvPr>
          <p:cNvSpPr>
            <a:spLocks noGrp="1"/>
          </p:cNvSpPr>
          <p:nvPr>
            <p:ph type="subTitle" idx="1"/>
          </p:nvPr>
        </p:nvSpPr>
        <p:spPr>
          <a:xfrm>
            <a:off x="5450209" y="4634204"/>
            <a:ext cx="4544395" cy="1261267"/>
          </a:xfrm>
        </p:spPr>
        <p:txBody>
          <a:bodyPr anchor="t">
            <a:normAutofit/>
          </a:bodyPr>
          <a:lstStyle/>
          <a:p>
            <a:pPr algn="l"/>
            <a:r>
              <a:rPr lang="en-AU" dirty="0"/>
              <a:t>Torrens University Australia</a:t>
            </a:r>
          </a:p>
          <a:p>
            <a:pPr algn="l"/>
            <a:r>
              <a:rPr lang="en-AU" dirty="0"/>
              <a:t>Lecturer/Learning Facilitator:</a:t>
            </a:r>
            <a:br>
              <a:rPr lang="en-AU" dirty="0"/>
            </a:br>
            <a:r>
              <a:rPr lang="en-AU" dirty="0"/>
              <a:t>Dr. Farshid Keivanian</a:t>
            </a:r>
          </a:p>
        </p:txBody>
      </p:sp>
      <p:pic>
        <p:nvPicPr>
          <p:cNvPr id="4" name="Picture 3" descr="A person standing in front of a large screen&#10;&#10;Description automatically generated">
            <a:extLst>
              <a:ext uri="{FF2B5EF4-FFF2-40B4-BE49-F238E27FC236}">
                <a16:creationId xmlns:a16="http://schemas.microsoft.com/office/drawing/2014/main" id="{AFAA08D4-B899-7EB0-09E4-7B5BEE7661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4374" y="1687816"/>
            <a:ext cx="4090054" cy="4090054"/>
          </a:xfrm>
          <a:prstGeom prst="rect">
            <a:avLst/>
          </a:prstGeom>
          <a:noFill/>
        </p:spPr>
      </p:pic>
    </p:spTree>
    <p:extLst>
      <p:ext uri="{BB962C8B-B14F-4D97-AF65-F5344CB8AC3E}">
        <p14:creationId xmlns:p14="http://schemas.microsoft.com/office/powerpoint/2010/main" val="26805664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1247887"/>
          </a:xfrm>
        </p:spPr>
        <p:txBody>
          <a:bodyPr anchor="b">
            <a:normAutofit fontScale="90000"/>
          </a:bodyPr>
          <a:lstStyle/>
          <a:p>
            <a:r>
              <a:rPr lang="en-AU" b="1" dirty="0">
                <a:latin typeface="Söhne"/>
              </a:rPr>
              <a:t>3. </a:t>
            </a:r>
            <a:r>
              <a:rPr lang="en-US" dirty="0"/>
              <a:t>Creating and Utilizing Gantt Charts for Effective Project Scheduling</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47887"/>
            <a:ext cx="12192000" cy="5354081"/>
          </a:xfrm>
          <a:prstGeom prst="rect">
            <a:avLst/>
          </a:prstGeom>
          <a:ln>
            <a:solidFill>
              <a:schemeClr val="accent1"/>
            </a:solidFill>
          </a:ln>
        </p:spPr>
        <p:txBody>
          <a:bodyPr>
            <a:noAutofit/>
          </a:bodyPr>
          <a:lstStyle/>
          <a:p>
            <a:pPr>
              <a:lnSpc>
                <a:spcPct val="150000"/>
              </a:lnSpc>
            </a:pPr>
            <a:r>
              <a:rPr lang="en-US" sz="2800" dirty="0">
                <a:latin typeface="Calibri" panose="020F0502020204030204" pitchFamily="34" charset="0"/>
                <a:cs typeface="Calibri" panose="020F0502020204030204" pitchFamily="34" charset="0"/>
              </a:rPr>
              <a:t>Creating a Gantt chart in Excel involves a series of steps that help us visualize project schedules, assign responsibilities, and set deadlines effectively. Here’s a guide on how to create a Gantt chart:</a:t>
            </a:r>
          </a:p>
        </p:txBody>
      </p:sp>
    </p:spTree>
    <p:extLst>
      <p:ext uri="{BB962C8B-B14F-4D97-AF65-F5344CB8AC3E}">
        <p14:creationId xmlns:p14="http://schemas.microsoft.com/office/powerpoint/2010/main" val="3747199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1" y="-1"/>
            <a:ext cx="12192000" cy="1247887"/>
          </a:xfrm>
        </p:spPr>
        <p:txBody>
          <a:bodyPr anchor="b">
            <a:normAutofit fontScale="90000"/>
          </a:bodyPr>
          <a:lstStyle/>
          <a:p>
            <a:r>
              <a:rPr lang="en-AU" b="1" dirty="0">
                <a:latin typeface="Söhne"/>
              </a:rPr>
              <a:t>3. </a:t>
            </a:r>
            <a:r>
              <a:rPr lang="en-US" dirty="0"/>
              <a:t>Creating and Utilizing Gantt Charts for Effective Project Scheduling</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47887"/>
            <a:ext cx="12192000" cy="5354081"/>
          </a:xfrm>
          <a:prstGeom prst="rect">
            <a:avLst/>
          </a:prstGeom>
          <a:ln>
            <a:solidFill>
              <a:schemeClr val="accent1"/>
            </a:solidFill>
          </a:ln>
        </p:spPr>
        <p:txBody>
          <a:bodyPr>
            <a:noAutofit/>
          </a:bodyPr>
          <a:lstStyle/>
          <a:p>
            <a:pPr>
              <a:lnSpc>
                <a:spcPct val="150000"/>
              </a:lnSpc>
            </a:pPr>
            <a:r>
              <a:rPr lang="en-US" sz="2800" b="1" dirty="0">
                <a:latin typeface="Calibri" panose="020F0502020204030204" pitchFamily="34" charset="0"/>
                <a:cs typeface="Calibri" panose="020F0502020204030204" pitchFamily="34" charset="0"/>
              </a:rPr>
              <a:t>1. Set Up Your Data</a:t>
            </a:r>
          </a:p>
          <a:p>
            <a:pPr>
              <a:lnSpc>
                <a:spcPct val="150000"/>
              </a:lnSpc>
            </a:pPr>
            <a:r>
              <a:rPr lang="en-US" sz="2800" dirty="0">
                <a:latin typeface="Calibri" panose="020F0502020204030204" pitchFamily="34" charset="0"/>
                <a:cs typeface="Calibri" panose="020F0502020204030204" pitchFamily="34" charset="0"/>
              </a:rPr>
              <a:t>Start by setting up a table in Excel with the necessary columns: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Task Name: </a:t>
            </a:r>
            <a:r>
              <a:rPr lang="en-US" sz="2800" dirty="0">
                <a:latin typeface="Calibri" panose="020F0502020204030204" pitchFamily="34" charset="0"/>
                <a:cs typeface="Calibri" panose="020F0502020204030204" pitchFamily="34" charset="0"/>
              </a:rPr>
              <a:t>List all tasks involved in the project.</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Start Date: </a:t>
            </a:r>
            <a:r>
              <a:rPr lang="en-US" sz="2800" dirty="0">
                <a:latin typeface="Calibri" panose="020F0502020204030204" pitchFamily="34" charset="0"/>
                <a:cs typeface="Calibri" panose="020F0502020204030204" pitchFamily="34" charset="0"/>
              </a:rPr>
              <a:t>Date when each task begins.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Duration: </a:t>
            </a:r>
            <a:r>
              <a:rPr lang="en-US" sz="2800" dirty="0">
                <a:latin typeface="Calibri" panose="020F0502020204030204" pitchFamily="34" charset="0"/>
                <a:cs typeface="Calibri" panose="020F0502020204030204" pitchFamily="34" charset="0"/>
              </a:rPr>
              <a:t>Length of time (in days) each task will take.</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End Date: </a:t>
            </a:r>
            <a:r>
              <a:rPr lang="en-US" sz="2800" dirty="0">
                <a:latin typeface="Calibri" panose="020F0502020204030204" pitchFamily="34" charset="0"/>
                <a:cs typeface="Calibri" panose="020F0502020204030204" pitchFamily="34" charset="0"/>
              </a:rPr>
              <a:t>This can be calculated using the formula </a:t>
            </a:r>
            <a:r>
              <a:rPr lang="en-US" sz="2800" b="1" dirty="0">
                <a:latin typeface="Calibri" panose="020F0502020204030204" pitchFamily="34" charset="0"/>
                <a:cs typeface="Calibri" panose="020F0502020204030204" pitchFamily="34" charset="0"/>
              </a:rPr>
              <a:t>=Start Date + Duration</a:t>
            </a:r>
            <a:r>
              <a:rPr lang="en-US" sz="2800" dirty="0">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32688567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6280EB5-42D0-A06F-F7A5-442BA7D073DF}"/>
              </a:ext>
            </a:extLst>
          </p:cNvPr>
          <p:cNvPicPr>
            <a:picLocks noChangeAspect="1"/>
          </p:cNvPicPr>
          <p:nvPr/>
        </p:nvPicPr>
        <p:blipFill rotWithShape="1">
          <a:blip r:embed="rId3"/>
          <a:srcRect t="8314" r="43795" b="24232"/>
          <a:stretch/>
        </p:blipFill>
        <p:spPr>
          <a:xfrm>
            <a:off x="4765638" y="941474"/>
            <a:ext cx="7426362" cy="5013327"/>
          </a:xfrm>
          <a:prstGeom prst="rect">
            <a:avLst/>
          </a:prstGeom>
        </p:spPr>
      </p:pic>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925158"/>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849855"/>
            <a:ext cx="12192000" cy="6008146"/>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860614"/>
            <a:ext cx="4765638"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Insert a Stacked Bar Chart</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Select the data for your chart: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Highlight the cells containing the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Task Name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Start Date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Duration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Go to the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Insert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tab, click on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Bar Chart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and choose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Stacked Bar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t>
            </a:r>
          </a:p>
        </p:txBody>
      </p:sp>
      <p:sp>
        <p:nvSpPr>
          <p:cNvPr id="7" name="Rectangle: Rounded Corners 6">
            <a:extLst>
              <a:ext uri="{FF2B5EF4-FFF2-40B4-BE49-F238E27FC236}">
                <a16:creationId xmlns:a16="http://schemas.microsoft.com/office/drawing/2014/main" id="{60BB5866-19D4-B90E-567E-15EAA18CF1F4}"/>
              </a:ext>
            </a:extLst>
          </p:cNvPr>
          <p:cNvSpPr/>
          <p:nvPr/>
        </p:nvSpPr>
        <p:spPr>
          <a:xfrm>
            <a:off x="4927001" y="2427932"/>
            <a:ext cx="4475180" cy="1358758"/>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5A457C8F-6B71-D4F9-E300-C5CEFD3AE747}"/>
              </a:ext>
            </a:extLst>
          </p:cNvPr>
          <p:cNvSpPr/>
          <p:nvPr/>
        </p:nvSpPr>
        <p:spPr>
          <a:xfrm>
            <a:off x="9974134" y="3234077"/>
            <a:ext cx="579118" cy="574129"/>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526269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980913"/>
          </a:xfrm>
        </p:spPr>
        <p:txBody>
          <a:bodyPr anchor="b">
            <a:noAutofit/>
          </a:bodyPr>
          <a:lstStyle/>
          <a:p>
            <a:r>
              <a:rPr lang="en-AU" sz="3500" b="1" dirty="0">
                <a:latin typeface="Söhne"/>
              </a:rPr>
              <a:t>3. </a:t>
            </a:r>
            <a:r>
              <a:rPr lang="en-US" sz="3500" dirty="0"/>
              <a:t>Creating and Utilizing Gantt Charts for Effective Project Scheduling</a:t>
            </a:r>
            <a:endParaRPr lang="en-AU" sz="35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925158"/>
            <a:ext cx="12192000" cy="5932843"/>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932424"/>
            <a:ext cx="6519134" cy="38342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Format the Chart for Gantt Usage</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Reverse Task Order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Right-click on the task names on the y-axis, select Format Axis, and check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Categories in reverse order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to display the tasks in the correct order from top to bottom. </a:t>
            </a:r>
          </a:p>
        </p:txBody>
      </p:sp>
      <p:pic>
        <p:nvPicPr>
          <p:cNvPr id="21" name="Picture 20">
            <a:extLst>
              <a:ext uri="{FF2B5EF4-FFF2-40B4-BE49-F238E27FC236}">
                <a16:creationId xmlns:a16="http://schemas.microsoft.com/office/drawing/2014/main" id="{BAB78F9B-D4F0-8450-600A-A6A8A29C152F}"/>
              </a:ext>
            </a:extLst>
          </p:cNvPr>
          <p:cNvPicPr>
            <a:picLocks noChangeAspect="1"/>
          </p:cNvPicPr>
          <p:nvPr/>
        </p:nvPicPr>
        <p:blipFill rotWithShape="1">
          <a:blip r:embed="rId3"/>
          <a:srcRect l="24706" t="20707" r="46353" b="25241"/>
          <a:stretch/>
        </p:blipFill>
        <p:spPr>
          <a:xfrm>
            <a:off x="6605195" y="988731"/>
            <a:ext cx="5586805" cy="5869270"/>
          </a:xfrm>
          <a:prstGeom prst="rect">
            <a:avLst/>
          </a:prstGeom>
        </p:spPr>
      </p:pic>
      <p:sp>
        <p:nvSpPr>
          <p:cNvPr id="22" name="Rectangle: Rounded Corners 21">
            <a:extLst>
              <a:ext uri="{FF2B5EF4-FFF2-40B4-BE49-F238E27FC236}">
                <a16:creationId xmlns:a16="http://schemas.microsoft.com/office/drawing/2014/main" id="{AB128487-29AB-54E5-53B1-7E8F149441A8}"/>
              </a:ext>
            </a:extLst>
          </p:cNvPr>
          <p:cNvSpPr/>
          <p:nvPr/>
        </p:nvSpPr>
        <p:spPr>
          <a:xfrm>
            <a:off x="6820347" y="4574084"/>
            <a:ext cx="2216077" cy="38519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5974157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710005"/>
            <a:ext cx="12192000" cy="6155262"/>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710005"/>
            <a:ext cx="12192000" cy="2541593"/>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5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Format the Chart for Gantt Usage</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Reverse Task Order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Right-click on the task names on the y-axis, select Format Axis, and check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Categories in reverse order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to display the tasks in the correct order from top to bottom. </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6820347" y="4574084"/>
            <a:ext cx="2216077" cy="38519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 name="Picture 4">
            <a:extLst>
              <a:ext uri="{FF2B5EF4-FFF2-40B4-BE49-F238E27FC236}">
                <a16:creationId xmlns:a16="http://schemas.microsoft.com/office/drawing/2014/main" id="{A578DF31-7EA4-B958-D00A-861E422B5342}"/>
              </a:ext>
            </a:extLst>
          </p:cNvPr>
          <p:cNvPicPr>
            <a:picLocks noChangeAspect="1"/>
          </p:cNvPicPr>
          <p:nvPr/>
        </p:nvPicPr>
        <p:blipFill rotWithShape="1">
          <a:blip r:embed="rId3"/>
          <a:srcRect l="1940" t="21491" r="5058" b="18588"/>
          <a:stretch/>
        </p:blipFill>
        <p:spPr>
          <a:xfrm>
            <a:off x="2097741" y="3206817"/>
            <a:ext cx="10094259" cy="3658450"/>
          </a:xfrm>
          <a:prstGeom prst="rect">
            <a:avLst/>
          </a:prstGeom>
        </p:spPr>
      </p:pic>
      <p:sp>
        <p:nvSpPr>
          <p:cNvPr id="7" name="Rectangle: Rounded Corners 6">
            <a:extLst>
              <a:ext uri="{FF2B5EF4-FFF2-40B4-BE49-F238E27FC236}">
                <a16:creationId xmlns:a16="http://schemas.microsoft.com/office/drawing/2014/main" id="{DECAF592-6658-A1D1-45CA-2745C0721082}"/>
              </a:ext>
            </a:extLst>
          </p:cNvPr>
          <p:cNvSpPr/>
          <p:nvPr/>
        </p:nvSpPr>
        <p:spPr>
          <a:xfrm>
            <a:off x="10585525" y="6691256"/>
            <a:ext cx="1606475" cy="17401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63785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73E59C8-7F75-EE5D-01B1-1C88E6BC1A5D}"/>
              </a:ext>
            </a:extLst>
          </p:cNvPr>
          <p:cNvPicPr>
            <a:picLocks noChangeAspect="1"/>
          </p:cNvPicPr>
          <p:nvPr/>
        </p:nvPicPr>
        <p:blipFill rotWithShape="1">
          <a:blip r:embed="rId3"/>
          <a:srcRect t="22117" r="41147" b="19843"/>
          <a:stretch/>
        </p:blipFill>
        <p:spPr>
          <a:xfrm>
            <a:off x="4485939" y="2609365"/>
            <a:ext cx="7706062" cy="4274727"/>
          </a:xfrm>
          <a:prstGeom prst="rect">
            <a:avLst/>
          </a:prstGeom>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664622"/>
            <a:ext cx="12192000" cy="2610843"/>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Format the Chart for Gantt Usage</a:t>
            </a:r>
          </a:p>
          <a:p>
            <a:pPr marL="457200"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Adjust Date Axis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Click on the date axis, right-click, and select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Format Axis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Set the bounds and units according to your project timeline, typically with days as the unit. </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8595360" y="4333785"/>
            <a:ext cx="3474721" cy="17401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Rounded Corners 6">
            <a:extLst>
              <a:ext uri="{FF2B5EF4-FFF2-40B4-BE49-F238E27FC236}">
                <a16:creationId xmlns:a16="http://schemas.microsoft.com/office/drawing/2014/main" id="{DECAF592-6658-A1D1-45CA-2745C0721082}"/>
              </a:ext>
            </a:extLst>
          </p:cNvPr>
          <p:cNvSpPr/>
          <p:nvPr/>
        </p:nvSpPr>
        <p:spPr>
          <a:xfrm>
            <a:off x="10452848" y="6632490"/>
            <a:ext cx="1739152" cy="174011"/>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itle 1">
            <a:extLst>
              <a:ext uri="{FF2B5EF4-FFF2-40B4-BE49-F238E27FC236}">
                <a16:creationId xmlns:a16="http://schemas.microsoft.com/office/drawing/2014/main" id="{047EA4C9-DA3B-72B4-DB52-CDD708FB6D28}"/>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1660954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B08976B-106A-B904-B5E7-4F63C9892BB7}"/>
              </a:ext>
            </a:extLst>
          </p:cNvPr>
          <p:cNvPicPr>
            <a:picLocks noChangeAspect="1"/>
          </p:cNvPicPr>
          <p:nvPr/>
        </p:nvPicPr>
        <p:blipFill rotWithShape="1">
          <a:blip r:embed="rId3"/>
          <a:srcRect l="1853" t="28549" b="10902"/>
          <a:stretch/>
        </p:blipFill>
        <p:spPr>
          <a:xfrm>
            <a:off x="1437230" y="3151991"/>
            <a:ext cx="10754770" cy="3732102"/>
          </a:xfrm>
          <a:prstGeom prst="rect">
            <a:avLst/>
          </a:prstGeom>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021225"/>
            <a:ext cx="12192000" cy="5862867"/>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1021226"/>
            <a:ext cx="12192000" cy="1897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7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Format the Chart for Gantt Usage</a:t>
            </a:r>
          </a:p>
          <a:p>
            <a:pPr marL="457200" indent="-457200" eaLnBrk="0" fontAlgn="base" hangingPunct="0">
              <a:lnSpc>
                <a:spcPct val="150000"/>
              </a:lnSpc>
              <a:spcBef>
                <a:spcPct val="0"/>
              </a:spcBef>
              <a:spcAft>
                <a:spcPct val="0"/>
              </a:spcAft>
              <a:buFont typeface="Arial" panose="020B0604020202020204" pitchFamily="34" charset="0"/>
              <a:buChar char="•"/>
            </a:pPr>
            <a:r>
              <a:rPr kumimoji="0" lang="en-US" altLang="en-US" sz="27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Adjust Date Axis</a:t>
            </a: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Click on the date axis, right-click, and select </a:t>
            </a:r>
            <a:r>
              <a:rPr kumimoji="0" lang="en-US" altLang="en-US" sz="27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Format Axis</a:t>
            </a:r>
            <a:r>
              <a:rPr kumimoji="0" lang="en-US" altLang="en-US" sz="27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Set the bounds and units according to your project timeline, typically with days as the unit. </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10287902" y="4097459"/>
            <a:ext cx="1739152" cy="625147"/>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Rounded Corners 8">
            <a:extLst>
              <a:ext uri="{FF2B5EF4-FFF2-40B4-BE49-F238E27FC236}">
                <a16:creationId xmlns:a16="http://schemas.microsoft.com/office/drawing/2014/main" id="{E34A2F01-BDDC-9579-D302-4391125A3BE2}"/>
              </a:ext>
            </a:extLst>
          </p:cNvPr>
          <p:cNvSpPr/>
          <p:nvPr/>
        </p:nvSpPr>
        <p:spPr>
          <a:xfrm>
            <a:off x="10287902" y="4734931"/>
            <a:ext cx="1739152" cy="625147"/>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Title 1">
            <a:extLst>
              <a:ext uri="{FF2B5EF4-FFF2-40B4-BE49-F238E27FC236}">
                <a16:creationId xmlns:a16="http://schemas.microsoft.com/office/drawing/2014/main" id="{E9EB82C8-5A69-B930-A0E9-8C67810C5893}"/>
              </a:ext>
            </a:extLst>
          </p:cNvPr>
          <p:cNvSpPr>
            <a:spLocks noGrp="1"/>
          </p:cNvSpPr>
          <p:nvPr>
            <p:ph type="title"/>
          </p:nvPr>
        </p:nvSpPr>
        <p:spPr>
          <a:xfrm>
            <a:off x="0" y="0"/>
            <a:ext cx="12192000" cy="1008899"/>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2964162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656215"/>
            <a:ext cx="4876800" cy="5842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Add Durations and Milestones</a:t>
            </a:r>
          </a:p>
          <a:p>
            <a:pPr marL="457200" indent="-457200" eaLnBrk="0" fontAlgn="base" hangingPunct="0">
              <a:lnSpc>
                <a:spcPct val="150000"/>
              </a:lnSpc>
              <a:spcBef>
                <a:spcPct val="0"/>
              </a:spcBef>
              <a:spcAft>
                <a:spcPct val="0"/>
              </a:spcAft>
              <a:buFont typeface="Arial" panose="020B0604020202020204" pitchFamily="34" charset="0"/>
              <a:buChar char="•"/>
            </a:pP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To color code different phases or important milestones, we can manually change the color of specific bars by clicking on them and selecting a new fill color under the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Format</a:t>
            </a: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tab.</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10287902" y="4097459"/>
            <a:ext cx="1739152" cy="625147"/>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Rounded Corners 8">
            <a:extLst>
              <a:ext uri="{FF2B5EF4-FFF2-40B4-BE49-F238E27FC236}">
                <a16:creationId xmlns:a16="http://schemas.microsoft.com/office/drawing/2014/main" id="{E34A2F01-BDDC-9579-D302-4391125A3BE2}"/>
              </a:ext>
            </a:extLst>
          </p:cNvPr>
          <p:cNvSpPr/>
          <p:nvPr/>
        </p:nvSpPr>
        <p:spPr>
          <a:xfrm>
            <a:off x="10287902" y="4734931"/>
            <a:ext cx="1739152" cy="625147"/>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a16="http://schemas.microsoft.com/office/drawing/2014/main" id="{FE852ED7-42EC-9DF8-7C74-5095BFA434DC}"/>
              </a:ext>
            </a:extLst>
          </p:cNvPr>
          <p:cNvPicPr>
            <a:picLocks noChangeAspect="1"/>
          </p:cNvPicPr>
          <p:nvPr/>
        </p:nvPicPr>
        <p:blipFill rotWithShape="1">
          <a:blip r:embed="rId3"/>
          <a:srcRect t="6274" r="40000" b="23451"/>
          <a:stretch/>
        </p:blipFill>
        <p:spPr>
          <a:xfrm>
            <a:off x="4876800" y="710005"/>
            <a:ext cx="7315200" cy="4819426"/>
          </a:xfrm>
          <a:prstGeom prst="rect">
            <a:avLst/>
          </a:prstGeom>
          <a:ln>
            <a:solidFill>
              <a:schemeClr val="accent1"/>
            </a:solidFill>
          </a:ln>
        </p:spPr>
      </p:pic>
      <p:sp>
        <p:nvSpPr>
          <p:cNvPr id="8" name="Rectangle: Rounded Corners 7">
            <a:extLst>
              <a:ext uri="{FF2B5EF4-FFF2-40B4-BE49-F238E27FC236}">
                <a16:creationId xmlns:a16="http://schemas.microsoft.com/office/drawing/2014/main" id="{B727A1AF-F0A6-D8FB-DBED-7F5DF8D76745}"/>
              </a:ext>
            </a:extLst>
          </p:cNvPr>
          <p:cNvSpPr/>
          <p:nvPr/>
        </p:nvSpPr>
        <p:spPr>
          <a:xfrm>
            <a:off x="8762113" y="3723113"/>
            <a:ext cx="478707" cy="149640"/>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Rounded Corners 9">
            <a:extLst>
              <a:ext uri="{FF2B5EF4-FFF2-40B4-BE49-F238E27FC236}">
                <a16:creationId xmlns:a16="http://schemas.microsoft.com/office/drawing/2014/main" id="{19C6EE7E-9E95-0D67-63CC-5EF0E371168A}"/>
              </a:ext>
            </a:extLst>
          </p:cNvPr>
          <p:cNvSpPr/>
          <p:nvPr/>
        </p:nvSpPr>
        <p:spPr>
          <a:xfrm>
            <a:off x="11024804" y="733087"/>
            <a:ext cx="873154" cy="170555"/>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Rounded Corners 10">
            <a:extLst>
              <a:ext uri="{FF2B5EF4-FFF2-40B4-BE49-F238E27FC236}">
                <a16:creationId xmlns:a16="http://schemas.microsoft.com/office/drawing/2014/main" id="{63E89A4A-A71A-266C-95AB-494C976C22A6}"/>
              </a:ext>
            </a:extLst>
          </p:cNvPr>
          <p:cNvSpPr/>
          <p:nvPr/>
        </p:nvSpPr>
        <p:spPr>
          <a:xfrm>
            <a:off x="9133250" y="929847"/>
            <a:ext cx="873154" cy="275009"/>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itle 1">
            <a:extLst>
              <a:ext uri="{FF2B5EF4-FFF2-40B4-BE49-F238E27FC236}">
                <a16:creationId xmlns:a16="http://schemas.microsoft.com/office/drawing/2014/main" id="{FAE16E9A-F528-A232-6A34-728A797E65E1}"/>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42882822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9433EC-BDB0-9757-08B3-D73F9946C1F6}"/>
              </a:ext>
            </a:extLst>
          </p:cNvPr>
          <p:cNvPicPr>
            <a:picLocks noChangeAspect="1"/>
          </p:cNvPicPr>
          <p:nvPr/>
        </p:nvPicPr>
        <p:blipFill rotWithShape="1">
          <a:blip r:embed="rId3"/>
          <a:srcRect t="6731" r="34529" b="16549"/>
          <a:stretch/>
        </p:blipFill>
        <p:spPr>
          <a:xfrm>
            <a:off x="4545124" y="666697"/>
            <a:ext cx="7646876" cy="5261456"/>
          </a:xfrm>
          <a:prstGeom prst="rect">
            <a:avLst/>
          </a:prstGeom>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8835" y="645459"/>
            <a:ext cx="4507454" cy="5842497"/>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Add Dependencies (Optional)</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If tasks are dependent on each other, you can add arrows manually or use shapes to indicate dependencies, making it clear which tasks cannot start until others are completed.</a:t>
            </a:r>
          </a:p>
        </p:txBody>
      </p:sp>
      <p:sp>
        <p:nvSpPr>
          <p:cNvPr id="22" name="Rectangle: Rounded Corners 21">
            <a:extLst>
              <a:ext uri="{FF2B5EF4-FFF2-40B4-BE49-F238E27FC236}">
                <a16:creationId xmlns:a16="http://schemas.microsoft.com/office/drawing/2014/main" id="{AB128487-29AB-54E5-53B1-7E8F149441A8}"/>
              </a:ext>
            </a:extLst>
          </p:cNvPr>
          <p:cNvSpPr/>
          <p:nvPr/>
        </p:nvSpPr>
        <p:spPr>
          <a:xfrm>
            <a:off x="7792127" y="3171901"/>
            <a:ext cx="4381037" cy="2756252"/>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itle 1">
            <a:extLst>
              <a:ext uri="{FF2B5EF4-FFF2-40B4-BE49-F238E27FC236}">
                <a16:creationId xmlns:a16="http://schemas.microsoft.com/office/drawing/2014/main" id="{2BC755DA-9EB8-7D5F-8FA5-FFD76742B2C5}"/>
              </a:ext>
            </a:extLst>
          </p:cNvPr>
          <p:cNvSpPr>
            <a:spLocks noGrp="1"/>
          </p:cNvSpPr>
          <p:nvPr>
            <p:ph type="title"/>
          </p:nvPr>
        </p:nvSpPr>
        <p:spPr>
          <a:xfrm>
            <a:off x="0" y="1"/>
            <a:ext cx="12173164"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14638169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22961"/>
            <a:ext cx="12192000" cy="5661132"/>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8835" y="1222961"/>
            <a:ext cx="12173165"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What is a Gantt Chart used for in project management?</a:t>
            </a:r>
            <a:endParaRPr lang="en-US" sz="2800" dirty="0">
              <a:latin typeface="Calibri" panose="020F0502020204030204" pitchFamily="34" charset="0"/>
              <a:cs typeface="Calibri" panose="020F0502020204030204" pitchFamily="34" charset="0"/>
            </a:endParaRPr>
          </a:p>
          <a:p>
            <a:pPr>
              <a:lnSpc>
                <a:spcPct val="150000"/>
              </a:lnSpc>
            </a:pPr>
            <a:r>
              <a:rPr lang="en-US" sz="2800" dirty="0">
                <a:latin typeface="Calibri" panose="020F0502020204030204" pitchFamily="34" charset="0"/>
                <a:cs typeface="Calibri" panose="020F0502020204030204" pitchFamily="34" charset="0"/>
              </a:rPr>
              <a:t>A) Risk assessment</a:t>
            </a:r>
          </a:p>
          <a:p>
            <a:pPr>
              <a:lnSpc>
                <a:spcPct val="150000"/>
              </a:lnSpc>
            </a:pPr>
            <a:r>
              <a:rPr lang="en-US" sz="2800" dirty="0">
                <a:latin typeface="Calibri" panose="020F0502020204030204" pitchFamily="34" charset="0"/>
                <a:cs typeface="Calibri" panose="020F0502020204030204" pitchFamily="34" charset="0"/>
              </a:rPr>
              <a:t>B) Scheduling tasks</a:t>
            </a:r>
          </a:p>
          <a:p>
            <a:pPr>
              <a:lnSpc>
                <a:spcPct val="150000"/>
              </a:lnSpc>
            </a:pPr>
            <a:r>
              <a:rPr lang="en-US" sz="2800" dirty="0">
                <a:latin typeface="Calibri" panose="020F0502020204030204" pitchFamily="34" charset="0"/>
                <a:cs typeface="Calibri" panose="020F0502020204030204" pitchFamily="34" charset="0"/>
              </a:rPr>
              <a:t>C) Financial planning</a:t>
            </a:r>
          </a:p>
          <a:p>
            <a:pPr>
              <a:lnSpc>
                <a:spcPct val="150000"/>
              </a:lnSpc>
            </a:pPr>
            <a:r>
              <a:rPr lang="en-US" sz="2800" dirty="0">
                <a:latin typeface="Calibri" panose="020F0502020204030204" pitchFamily="34" charset="0"/>
                <a:cs typeface="Calibri" panose="020F0502020204030204" pitchFamily="34" charset="0"/>
              </a:rPr>
              <a:t>D) Performance reviews</a:t>
            </a:r>
          </a:p>
        </p:txBody>
      </p:sp>
      <p:sp>
        <p:nvSpPr>
          <p:cNvPr id="4" name="Rectangle: Rounded Corners 3">
            <a:extLst>
              <a:ext uri="{FF2B5EF4-FFF2-40B4-BE49-F238E27FC236}">
                <a16:creationId xmlns:a16="http://schemas.microsoft.com/office/drawing/2014/main" id="{87FE2AE0-A789-B50E-B383-77F4806370EB}"/>
              </a:ext>
            </a:extLst>
          </p:cNvPr>
          <p:cNvSpPr/>
          <p:nvPr/>
        </p:nvSpPr>
        <p:spPr>
          <a:xfrm>
            <a:off x="0" y="2592210"/>
            <a:ext cx="5296829" cy="710005"/>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Title 1">
            <a:extLst>
              <a:ext uri="{FF2B5EF4-FFF2-40B4-BE49-F238E27FC236}">
                <a16:creationId xmlns:a16="http://schemas.microsoft.com/office/drawing/2014/main" id="{C71C4985-C491-7DE8-5CD8-89234EA52796}"/>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375419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C41A5-4B9D-3356-1691-0BCC40E3C593}"/>
              </a:ext>
            </a:extLst>
          </p:cNvPr>
          <p:cNvSpPr>
            <a:spLocks noGrp="1"/>
          </p:cNvSpPr>
          <p:nvPr>
            <p:ph type="title"/>
          </p:nvPr>
        </p:nvSpPr>
        <p:spPr>
          <a:xfrm>
            <a:off x="258184" y="0"/>
            <a:ext cx="11933816" cy="1387736"/>
          </a:xfrm>
        </p:spPr>
        <p:txBody>
          <a:bodyPr anchor="b">
            <a:normAutofit/>
          </a:bodyPr>
          <a:lstStyle/>
          <a:p>
            <a:r>
              <a:rPr lang="en-US" b="1" dirty="0"/>
              <a:t>Week 4 (Module 4): </a:t>
            </a:r>
            <a:br>
              <a:rPr lang="en-US" b="1" dirty="0"/>
            </a:br>
            <a:r>
              <a:rPr lang="en-US" b="1" dirty="0"/>
              <a:t>Entrepreneurial Project Management</a:t>
            </a:r>
            <a:endParaRPr lang="en-AU" b="1" dirty="0"/>
          </a:p>
        </p:txBody>
      </p:sp>
      <p:sp>
        <p:nvSpPr>
          <p:cNvPr id="4" name="TextBox 3">
            <a:extLst>
              <a:ext uri="{FF2B5EF4-FFF2-40B4-BE49-F238E27FC236}">
                <a16:creationId xmlns:a16="http://schemas.microsoft.com/office/drawing/2014/main" id="{BC03A50B-69A3-0835-6F39-722E9E649AA8}"/>
              </a:ext>
            </a:extLst>
          </p:cNvPr>
          <p:cNvSpPr txBox="1"/>
          <p:nvPr/>
        </p:nvSpPr>
        <p:spPr>
          <a:xfrm>
            <a:off x="258184" y="1532160"/>
            <a:ext cx="11933816" cy="5262979"/>
          </a:xfrm>
          <a:prstGeom prst="rect">
            <a:avLst/>
          </a:prstGeom>
          <a:solidFill>
            <a:schemeClr val="bg1"/>
          </a:solidFill>
        </p:spPr>
        <p:txBody>
          <a:bodyPr wrap="square">
            <a:spAutoFit/>
          </a:bodyPr>
          <a:lstStyle/>
          <a:p>
            <a:r>
              <a:rPr lang="en-AU" sz="2800" dirty="0">
                <a:latin typeface="Calibri" panose="020F0502020204030204" pitchFamily="34" charset="0"/>
                <a:cs typeface="Calibri" panose="020F0502020204030204" pitchFamily="34" charset="0"/>
              </a:rPr>
              <a:t>1. Introduction to Entrepreneurial Project Management</a:t>
            </a:r>
          </a:p>
          <a:p>
            <a:r>
              <a:rPr lang="en-AU" sz="2800" dirty="0">
                <a:latin typeface="Calibri" panose="020F0502020204030204" pitchFamily="34" charset="0"/>
                <a:cs typeface="Calibri" panose="020F0502020204030204" pitchFamily="34" charset="0"/>
              </a:rPr>
              <a:t>2. Description</a:t>
            </a:r>
          </a:p>
          <a:p>
            <a:r>
              <a:rPr lang="en-AU" sz="2800" dirty="0">
                <a:latin typeface="Calibri" panose="020F0502020204030204" pitchFamily="34" charset="0"/>
                <a:cs typeface="Calibri" panose="020F0502020204030204" pitchFamily="34" charset="0"/>
              </a:rPr>
              <a:t>3. Creating and Utilizing Gantt Charts for Effective Project Scheduling</a:t>
            </a:r>
          </a:p>
          <a:p>
            <a:r>
              <a:rPr lang="en-AU" sz="2800" dirty="0">
                <a:latin typeface="Calibri" panose="020F0502020204030204" pitchFamily="34" charset="0"/>
                <a:cs typeface="Calibri" panose="020F0502020204030204" pitchFamily="34" charset="0"/>
              </a:rPr>
              <a:t>4. Implementing Risk Charts to Enhance Project Safety and Success</a:t>
            </a:r>
          </a:p>
          <a:p>
            <a:r>
              <a:rPr lang="en-AU" sz="2800" dirty="0">
                <a:latin typeface="Calibri" panose="020F0502020204030204" pitchFamily="34" charset="0"/>
                <a:cs typeface="Calibri" panose="020F0502020204030204" pitchFamily="34" charset="0"/>
              </a:rPr>
              <a:t>5. 12-step Project Management Process</a:t>
            </a:r>
          </a:p>
          <a:p>
            <a:r>
              <a:rPr lang="en-AU" sz="2800" dirty="0">
                <a:latin typeface="Calibri" panose="020F0502020204030204" pitchFamily="34" charset="0"/>
                <a:cs typeface="Calibri" panose="020F0502020204030204" pitchFamily="34" charset="0"/>
              </a:rPr>
              <a:t>6. Collaborative Strategies</a:t>
            </a:r>
          </a:p>
          <a:p>
            <a:r>
              <a:rPr lang="en-AU" sz="2800" dirty="0">
                <a:latin typeface="Calibri" panose="020F0502020204030204" pitchFamily="34" charset="0"/>
                <a:cs typeface="Calibri" panose="020F0502020204030204" pitchFamily="34" charset="0"/>
              </a:rPr>
              <a:t>7. Examples of Entrepreneurial Project Management</a:t>
            </a:r>
          </a:p>
          <a:p>
            <a:r>
              <a:rPr lang="en-AU" sz="2800" dirty="0">
                <a:latin typeface="Calibri" panose="020F0502020204030204" pitchFamily="34" charset="0"/>
                <a:cs typeface="Calibri" panose="020F0502020204030204" pitchFamily="34" charset="0"/>
              </a:rPr>
              <a:t>8. Case Studies Relating to AI, Software, and Game Development</a:t>
            </a:r>
          </a:p>
          <a:p>
            <a:r>
              <a:rPr lang="en-AU" sz="2800" dirty="0">
                <a:latin typeface="Calibri" panose="020F0502020204030204" pitchFamily="34" charset="0"/>
                <a:cs typeface="Calibri" panose="020F0502020204030204" pitchFamily="34" charset="0"/>
              </a:rPr>
              <a:t>9. Learning Activities</a:t>
            </a:r>
          </a:p>
          <a:p>
            <a:r>
              <a:rPr lang="en-AU" sz="2800" dirty="0">
                <a:latin typeface="Calibri" panose="020F0502020204030204" pitchFamily="34" charset="0"/>
                <a:cs typeface="Calibri" panose="020F0502020204030204" pitchFamily="34" charset="0"/>
              </a:rPr>
              <a:t>10. Attendance</a:t>
            </a:r>
          </a:p>
          <a:p>
            <a:r>
              <a:rPr lang="en-AU" sz="2800" dirty="0">
                <a:latin typeface="Calibri" panose="020F0502020204030204" pitchFamily="34" charset="0"/>
                <a:cs typeface="Calibri" panose="020F0502020204030204" pitchFamily="34" charset="0"/>
              </a:rPr>
              <a:t>11. Preparation for Assessment 2</a:t>
            </a:r>
          </a:p>
          <a:p>
            <a:r>
              <a:rPr lang="en-US" sz="2800" i="0" dirty="0">
                <a:solidFill>
                  <a:srgbClr val="0F0F0F"/>
                </a:solidFill>
                <a:effectLst/>
                <a:latin typeface="Calibri (Body)"/>
              </a:rPr>
              <a:t>** Integrating AI in Game Development: A Practical Approach</a:t>
            </a:r>
            <a:endParaRPr lang="en-US" sz="2800" i="0" dirty="0">
              <a:solidFill>
                <a:srgbClr val="2D3B45"/>
              </a:solidFill>
              <a:effectLst/>
              <a:highlight>
                <a:srgbClr val="FFFFFF"/>
              </a:highligh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00882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8835" y="911109"/>
            <a:ext cx="12173165"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Exercise: </a:t>
            </a:r>
          </a:p>
          <a:p>
            <a:pPr>
              <a:lnSpc>
                <a:spcPct val="150000"/>
              </a:lnSpc>
            </a:pPr>
            <a:r>
              <a:rPr lang="en-US" sz="2800" dirty="0">
                <a:latin typeface="Calibri" panose="020F0502020204030204" pitchFamily="34" charset="0"/>
                <a:cs typeface="Calibri" panose="020F0502020204030204" pitchFamily="34" charset="0"/>
              </a:rPr>
              <a:t>Create a Gantt chart for launching a new mobile app. Include at least 5 key activities.</a:t>
            </a:r>
          </a:p>
        </p:txBody>
      </p:sp>
      <p:pic>
        <p:nvPicPr>
          <p:cNvPr id="7" name="Picture 6">
            <a:extLst>
              <a:ext uri="{FF2B5EF4-FFF2-40B4-BE49-F238E27FC236}">
                <a16:creationId xmlns:a16="http://schemas.microsoft.com/office/drawing/2014/main" id="{EAB69DF8-EFC2-13ED-F541-2B672A81F6B1}"/>
              </a:ext>
            </a:extLst>
          </p:cNvPr>
          <p:cNvPicPr>
            <a:picLocks noChangeAspect="1"/>
          </p:cNvPicPr>
          <p:nvPr/>
        </p:nvPicPr>
        <p:blipFill rotWithShape="1">
          <a:blip r:embed="rId3"/>
          <a:srcRect l="12714" t="25203" r="45579" b="54147"/>
          <a:stretch/>
        </p:blipFill>
        <p:spPr>
          <a:xfrm>
            <a:off x="1520948" y="2964831"/>
            <a:ext cx="9168938" cy="2553632"/>
          </a:xfrm>
          <a:prstGeom prst="rect">
            <a:avLst/>
          </a:prstGeom>
        </p:spPr>
      </p:pic>
      <p:sp>
        <p:nvSpPr>
          <p:cNvPr id="10" name="Title 1">
            <a:extLst>
              <a:ext uri="{FF2B5EF4-FFF2-40B4-BE49-F238E27FC236}">
                <a16:creationId xmlns:a16="http://schemas.microsoft.com/office/drawing/2014/main" id="{9CC16AD3-3CFE-F9D3-AF15-EF20F122DFDE}"/>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13335550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8835" y="656215"/>
            <a:ext cx="12173165"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Exercise: </a:t>
            </a:r>
          </a:p>
          <a:p>
            <a:pPr>
              <a:lnSpc>
                <a:spcPct val="150000"/>
              </a:lnSpc>
            </a:pPr>
            <a:r>
              <a:rPr lang="en-US" sz="2800" dirty="0">
                <a:latin typeface="Calibri" panose="020F0502020204030204" pitchFamily="34" charset="0"/>
                <a:cs typeface="Calibri" panose="020F0502020204030204" pitchFamily="34" charset="0"/>
              </a:rPr>
              <a:t>Create a Gantt chart for launching a new mobile app. Include at least 5 key activities.</a:t>
            </a:r>
          </a:p>
        </p:txBody>
      </p:sp>
      <p:pic>
        <p:nvPicPr>
          <p:cNvPr id="5" name="Picture 4">
            <a:extLst>
              <a:ext uri="{FF2B5EF4-FFF2-40B4-BE49-F238E27FC236}">
                <a16:creationId xmlns:a16="http://schemas.microsoft.com/office/drawing/2014/main" id="{C2427BDB-8447-43CD-2540-B950CC966E2B}"/>
              </a:ext>
            </a:extLst>
          </p:cNvPr>
          <p:cNvPicPr>
            <a:picLocks noChangeAspect="1"/>
          </p:cNvPicPr>
          <p:nvPr/>
        </p:nvPicPr>
        <p:blipFill>
          <a:blip r:embed="rId3"/>
          <a:stretch>
            <a:fillRect/>
          </a:stretch>
        </p:blipFill>
        <p:spPr>
          <a:xfrm>
            <a:off x="2771775" y="2216843"/>
            <a:ext cx="9420225" cy="4667250"/>
          </a:xfrm>
          <a:prstGeom prst="rect">
            <a:avLst/>
          </a:prstGeom>
        </p:spPr>
      </p:pic>
      <p:sp>
        <p:nvSpPr>
          <p:cNvPr id="8" name="Rectangle 1">
            <a:extLst>
              <a:ext uri="{FF2B5EF4-FFF2-40B4-BE49-F238E27FC236}">
                <a16:creationId xmlns:a16="http://schemas.microsoft.com/office/drawing/2014/main" id="{53FDDDCA-A1CA-E66B-05D5-5D5E53F5C9B8}"/>
              </a:ext>
            </a:extLst>
          </p:cNvPr>
          <p:cNvSpPr>
            <a:spLocks noChangeArrowheads="1"/>
          </p:cNvSpPr>
          <p:nvPr/>
        </p:nvSpPr>
        <p:spPr bwMode="auto">
          <a:xfrm>
            <a:off x="50129" y="2477493"/>
            <a:ext cx="3094515"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700" dirty="0">
                <a:latin typeface="Calibri" panose="020F0502020204030204" pitchFamily="34" charset="0"/>
                <a:cs typeface="Calibri" panose="020F0502020204030204" pitchFamily="34" charset="0"/>
              </a:rPr>
              <a:t>The code generates a Gantt chart detailing the timeline of various activities related to the launch of a new mobile application.</a:t>
            </a:r>
          </a:p>
        </p:txBody>
      </p:sp>
      <p:sp>
        <p:nvSpPr>
          <p:cNvPr id="11" name="Title 1">
            <a:extLst>
              <a:ext uri="{FF2B5EF4-FFF2-40B4-BE49-F238E27FC236}">
                <a16:creationId xmlns:a16="http://schemas.microsoft.com/office/drawing/2014/main" id="{EA1458BE-663C-D6E2-DA45-6D35DC3814D1}"/>
              </a:ext>
            </a:extLst>
          </p:cNvPr>
          <p:cNvSpPr>
            <a:spLocks noGrp="1"/>
          </p:cNvSpPr>
          <p:nvPr>
            <p:ph type="title"/>
          </p:nvPr>
        </p:nvSpPr>
        <p:spPr>
          <a:xfrm>
            <a:off x="0" y="2"/>
            <a:ext cx="12173165" cy="656214"/>
          </a:xfrm>
        </p:spPr>
        <p:txBody>
          <a:bodyPr anchor="b">
            <a:noAutofit/>
          </a:bodyPr>
          <a:lstStyle/>
          <a:p>
            <a:r>
              <a:rPr lang="en-AU" sz="2800" b="1" dirty="0">
                <a:latin typeface="Söhne"/>
              </a:rPr>
              <a:t>3. </a:t>
            </a:r>
            <a:r>
              <a:rPr lang="en-US" sz="2800" dirty="0"/>
              <a:t>Creating and Utilizing Gantt Charts for Effective Project Scheduling</a:t>
            </a:r>
            <a:endParaRPr lang="en-AU" sz="2800" b="1" dirty="0">
              <a:latin typeface="Söhne"/>
            </a:endParaRPr>
          </a:p>
        </p:txBody>
      </p:sp>
    </p:spTree>
    <p:extLst>
      <p:ext uri="{BB962C8B-B14F-4D97-AF65-F5344CB8AC3E}">
        <p14:creationId xmlns:p14="http://schemas.microsoft.com/office/powerpoint/2010/main" val="20872687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82029"/>
            <a:ext cx="12192000" cy="5702064"/>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2427BDB-8447-43CD-2540-B950CC966E2B}"/>
              </a:ext>
            </a:extLst>
          </p:cNvPr>
          <p:cNvPicPr>
            <a:picLocks noChangeAspect="1"/>
          </p:cNvPicPr>
          <p:nvPr/>
        </p:nvPicPr>
        <p:blipFill>
          <a:blip r:embed="rId3"/>
          <a:stretch>
            <a:fillRect/>
          </a:stretch>
        </p:blipFill>
        <p:spPr>
          <a:xfrm>
            <a:off x="5617824" y="3600825"/>
            <a:ext cx="6574173" cy="3257174"/>
          </a:xfrm>
          <a:prstGeom prst="rect">
            <a:avLst/>
          </a:prstGeom>
        </p:spPr>
      </p:pic>
      <p:sp>
        <p:nvSpPr>
          <p:cNvPr id="7" name="TextBox 6">
            <a:extLst>
              <a:ext uri="{FF2B5EF4-FFF2-40B4-BE49-F238E27FC236}">
                <a16:creationId xmlns:a16="http://schemas.microsoft.com/office/drawing/2014/main" id="{BEB44D38-E2E7-4EB6-4F46-E9AE713B1C5E}"/>
              </a:ext>
            </a:extLst>
          </p:cNvPr>
          <p:cNvSpPr txBox="1"/>
          <p:nvPr/>
        </p:nvSpPr>
        <p:spPr>
          <a:xfrm>
            <a:off x="1" y="1089148"/>
            <a:ext cx="12191999" cy="3257174"/>
          </a:xfrm>
          <a:prstGeom prst="rect">
            <a:avLst/>
          </a:prstGeom>
          <a:noFill/>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The Gantt chart visualizes the timeline for launching a new mobile app. It includes key activities such as Market Research, App Design, App Development, Testing &amp; QA, and Launch &amp; Marketing, plotted across a timeline starting from July 2024. Each activity has a specific start date and duration, represented in different colors for clear distinction. </a:t>
            </a:r>
            <a:endParaRPr lang="en-AU" sz="2800" dirty="0">
              <a:latin typeface="Calibri" panose="020F0502020204030204" pitchFamily="34" charset="0"/>
              <a:cs typeface="Calibri" panose="020F0502020204030204" pitchFamily="34" charset="0"/>
            </a:endParaRPr>
          </a:p>
        </p:txBody>
      </p:sp>
      <p:sp>
        <p:nvSpPr>
          <p:cNvPr id="13" name="Title 1">
            <a:extLst>
              <a:ext uri="{FF2B5EF4-FFF2-40B4-BE49-F238E27FC236}">
                <a16:creationId xmlns:a16="http://schemas.microsoft.com/office/drawing/2014/main" id="{FE97845B-43DA-8F9D-404E-79F82E7F8F13}"/>
              </a:ext>
            </a:extLst>
          </p:cNvPr>
          <p:cNvSpPr>
            <a:spLocks noGrp="1"/>
          </p:cNvSpPr>
          <p:nvPr>
            <p:ph type="title"/>
          </p:nvPr>
        </p:nvSpPr>
        <p:spPr>
          <a:xfrm>
            <a:off x="0" y="1"/>
            <a:ext cx="11575229" cy="933030"/>
          </a:xfrm>
        </p:spPr>
        <p:txBody>
          <a:bodyPr anchor="b">
            <a:noAutofit/>
          </a:bodyPr>
          <a:lstStyle/>
          <a:p>
            <a:r>
              <a:rPr lang="en-AU" sz="3200" b="1" dirty="0">
                <a:latin typeface="Söhne"/>
              </a:rPr>
              <a:t>3. </a:t>
            </a:r>
            <a:r>
              <a:rPr lang="en-US" sz="3200" dirty="0"/>
              <a:t>Creating and Utilizing Gantt Charts for Effective Project Scheduling</a:t>
            </a:r>
            <a:endParaRPr lang="en-AU" sz="3200" b="1" dirty="0">
              <a:latin typeface="Söhne"/>
            </a:endParaRPr>
          </a:p>
        </p:txBody>
      </p:sp>
    </p:spTree>
    <p:extLst>
      <p:ext uri="{BB962C8B-B14F-4D97-AF65-F5344CB8AC3E}">
        <p14:creationId xmlns:p14="http://schemas.microsoft.com/office/powerpoint/2010/main" val="19929089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27077"/>
          </a:xfrm>
        </p:spPr>
        <p:txBody>
          <a:bodyPr anchor="b">
            <a:noAutofit/>
          </a:bodyPr>
          <a:lstStyle/>
          <a:p>
            <a:r>
              <a:rPr lang="en-AU" sz="2800" b="1" dirty="0">
                <a:latin typeface="Söhne"/>
              </a:rPr>
              <a:t>4. </a:t>
            </a:r>
            <a:r>
              <a:rPr lang="en-US" sz="2800" dirty="0"/>
              <a:t>Implementing Risk Charts to Enhance Project Safety and Success</a:t>
            </a:r>
            <a:endParaRPr lang="en-AU" sz="28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1" y="656215"/>
            <a:ext cx="12191999" cy="6031908"/>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6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Risk charts, often known as risk matrices, are a valuable tool for identifying, categorizing, and managing potential risks in a project. They help visualize the probability and impact of each risk, aiding in the development of effective risk mitigation strategies.</a:t>
            </a:r>
          </a:p>
          <a:p>
            <a:pPr>
              <a:lnSpc>
                <a:spcPct val="150000"/>
              </a:lnSpc>
            </a:pPr>
            <a:r>
              <a:rPr lang="en-US" sz="2600" b="1" dirty="0">
                <a:latin typeface="Calibri" panose="020F0502020204030204" pitchFamily="34" charset="0"/>
                <a:cs typeface="Calibri" panose="020F0502020204030204" pitchFamily="34" charset="0"/>
              </a:rPr>
              <a:t>1. Identify Risks</a:t>
            </a:r>
          </a:p>
          <a:p>
            <a:pPr>
              <a:lnSpc>
                <a:spcPct val="150000"/>
              </a:lnSpc>
            </a:pPr>
            <a:r>
              <a:rPr lang="en-US" sz="2600" dirty="0">
                <a:latin typeface="Calibri" panose="020F0502020204030204" pitchFamily="34" charset="0"/>
                <a:cs typeface="Calibri" panose="020F0502020204030204" pitchFamily="34" charset="0"/>
              </a:rPr>
              <a:t>Begin by listing all potential risks that could affect your project. Engage your team, stakeholders, and use historical data to ensure comprehensive risk identification.</a:t>
            </a:r>
          </a:p>
          <a:p>
            <a:pPr>
              <a:lnSpc>
                <a:spcPct val="150000"/>
              </a:lnSpc>
            </a:pPr>
            <a:r>
              <a:rPr lang="en-US" sz="2600" b="1" dirty="0">
                <a:latin typeface="Calibri" panose="020F0502020204030204" pitchFamily="34" charset="0"/>
                <a:cs typeface="Calibri" panose="020F0502020204030204" pitchFamily="34" charset="0"/>
              </a:rPr>
              <a:t>2. Categorize Risks</a:t>
            </a:r>
          </a:p>
          <a:p>
            <a:pPr>
              <a:lnSpc>
                <a:spcPct val="150000"/>
              </a:lnSpc>
            </a:pPr>
            <a:r>
              <a:rPr lang="en-US" sz="2600" dirty="0">
                <a:latin typeface="Calibri" panose="020F0502020204030204" pitchFamily="34" charset="0"/>
                <a:cs typeface="Calibri" panose="020F0502020204030204" pitchFamily="34" charset="0"/>
              </a:rPr>
              <a:t>For each identified risk, assign:</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Probability</a:t>
            </a:r>
            <a:r>
              <a:rPr lang="en-US" sz="2600" dirty="0">
                <a:latin typeface="Calibri" panose="020F0502020204030204" pitchFamily="34" charset="0"/>
                <a:cs typeface="Calibri" panose="020F0502020204030204" pitchFamily="34" charset="0"/>
              </a:rPr>
              <a:t>: The likelihood of the risk occurring (e.g., Low, Medium, High).</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Impact</a:t>
            </a:r>
            <a:r>
              <a:rPr lang="en-US" sz="2600" dirty="0">
                <a:latin typeface="Calibri" panose="020F0502020204030204" pitchFamily="34" charset="0"/>
                <a:cs typeface="Calibri" panose="020F0502020204030204" pitchFamily="34" charset="0"/>
              </a:rPr>
              <a:t>: The potential effect on the project if the risk occurs (e.g., Low, Medium, High).</a:t>
            </a:r>
          </a:p>
        </p:txBody>
      </p:sp>
    </p:spTree>
    <p:extLst>
      <p:ext uri="{BB962C8B-B14F-4D97-AF65-F5344CB8AC3E}">
        <p14:creationId xmlns:p14="http://schemas.microsoft.com/office/powerpoint/2010/main" val="34715459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89143" y="656215"/>
            <a:ext cx="12013714" cy="3903504"/>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3. Create the Risk Matrix</a:t>
            </a:r>
          </a:p>
          <a:p>
            <a:pPr>
              <a:lnSpc>
                <a:spcPct val="150000"/>
              </a:lnSpc>
            </a:pPr>
            <a:r>
              <a:rPr lang="en-US" sz="2800" dirty="0">
                <a:latin typeface="Calibri" panose="020F0502020204030204" pitchFamily="34" charset="0"/>
                <a:cs typeface="Calibri" panose="020F0502020204030204" pitchFamily="34" charset="0"/>
              </a:rPr>
              <a:t>Use Excel or any spreadsheet tool to create a grid:</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The </a:t>
            </a:r>
            <a:r>
              <a:rPr lang="en-US" sz="2800" b="1" dirty="0">
                <a:latin typeface="Calibri" panose="020F0502020204030204" pitchFamily="34" charset="0"/>
                <a:cs typeface="Calibri" panose="020F0502020204030204" pitchFamily="34" charset="0"/>
              </a:rPr>
              <a:t>vertical axis (Y-axis)</a:t>
            </a:r>
            <a:r>
              <a:rPr lang="en-US" sz="2800" dirty="0">
                <a:latin typeface="Calibri" panose="020F0502020204030204" pitchFamily="34" charset="0"/>
                <a:cs typeface="Calibri" panose="020F0502020204030204" pitchFamily="34" charset="0"/>
              </a:rPr>
              <a:t> represents the impact, usually with higher impacts towards the top.</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The </a:t>
            </a:r>
            <a:r>
              <a:rPr lang="en-US" sz="2800" b="1" dirty="0">
                <a:latin typeface="Calibri" panose="020F0502020204030204" pitchFamily="34" charset="0"/>
                <a:cs typeface="Calibri" panose="020F0502020204030204" pitchFamily="34" charset="0"/>
              </a:rPr>
              <a:t>horizontal axis (X-axis)</a:t>
            </a:r>
            <a:r>
              <a:rPr lang="en-US" sz="2800" dirty="0">
                <a:latin typeface="Calibri" panose="020F0502020204030204" pitchFamily="34" charset="0"/>
                <a:cs typeface="Calibri" panose="020F0502020204030204" pitchFamily="34" charset="0"/>
              </a:rPr>
              <a:t> represents the probability, with higher probabilities towards the right.</a:t>
            </a:r>
          </a:p>
        </p:txBody>
      </p:sp>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1575229" cy="457200"/>
          </a:xfrm>
        </p:spPr>
        <p:txBody>
          <a:bodyPr anchor="b">
            <a:noAutofit/>
          </a:bodyPr>
          <a:lstStyle/>
          <a:p>
            <a:r>
              <a:rPr lang="en-US" sz="2600" dirty="0"/>
              <a:t>4. Implementing Risk Charts to Enhance Project Safety and Success</a:t>
            </a:r>
            <a:endParaRPr lang="en-AU" sz="26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09367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1" y="1328053"/>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6" name="Rectangle 1">
            <a:extLst>
              <a:ext uri="{FF2B5EF4-FFF2-40B4-BE49-F238E27FC236}">
                <a16:creationId xmlns:a16="http://schemas.microsoft.com/office/drawing/2014/main" id="{3C78E0E3-54F6-B4C2-DF8E-4B283AB9AC3E}"/>
              </a:ext>
            </a:extLst>
          </p:cNvPr>
          <p:cNvSpPr>
            <a:spLocks noChangeArrowheads="1"/>
          </p:cNvSpPr>
          <p:nvPr/>
        </p:nvSpPr>
        <p:spPr bwMode="auto">
          <a:xfrm>
            <a:off x="0" y="1329760"/>
            <a:ext cx="12191999" cy="2608086"/>
          </a:xfrm>
          <a:prstGeom prst="rect">
            <a:avLst/>
          </a:prstGeom>
          <a:solidFill>
            <a:schemeClr val="bg1"/>
          </a:solidFill>
          <a:ln>
            <a:solidFill>
              <a:srgbClr val="FF0000"/>
            </a:solidFill>
          </a:ln>
          <a:effec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ri" panose="020F0502020204030204" pitchFamily="34" charset="0"/>
                <a:cs typeface="Calibri" panose="020F0502020204030204" pitchFamily="34" charset="0"/>
              </a:rPr>
              <a:t>4. Plot the Risks</a:t>
            </a:r>
          </a:p>
          <a:p>
            <a:pPr>
              <a:lnSpc>
                <a:spcPct val="150000"/>
              </a:lnSpc>
            </a:pPr>
            <a:r>
              <a:rPr lang="en-US" sz="2800" dirty="0">
                <a:latin typeface="Calibri" panose="020F0502020204030204" pitchFamily="34" charset="0"/>
                <a:cs typeface="Calibri" panose="020F0502020204030204" pitchFamily="34" charset="0"/>
              </a:rPr>
              <a:t>Place each identified risk in the appropriate cell based on its assigned probability and impact. You can use different shapes or colors to represent different types of risks or their priority level.</a:t>
            </a:r>
          </a:p>
        </p:txBody>
      </p:sp>
    </p:spTree>
    <p:extLst>
      <p:ext uri="{BB962C8B-B14F-4D97-AF65-F5344CB8AC3E}">
        <p14:creationId xmlns:p14="http://schemas.microsoft.com/office/powerpoint/2010/main" val="1382667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010244"/>
            <a:ext cx="12192000" cy="5873847"/>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pic>
        <p:nvPicPr>
          <p:cNvPr id="5122" name="Picture 2" descr="Output image">
            <a:extLst>
              <a:ext uri="{FF2B5EF4-FFF2-40B4-BE49-F238E27FC236}">
                <a16:creationId xmlns:a16="http://schemas.microsoft.com/office/drawing/2014/main" id="{6FF26E24-D7BC-D77D-DB94-FD5403243D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5482" y="1089625"/>
            <a:ext cx="9181403" cy="568899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EA1E63A-5F63-BD10-208D-0DFADD0B48B0}"/>
              </a:ext>
            </a:extLst>
          </p:cNvPr>
          <p:cNvSpPr txBox="1"/>
          <p:nvPr/>
        </p:nvSpPr>
        <p:spPr>
          <a:xfrm>
            <a:off x="0" y="1010245"/>
            <a:ext cx="3040827" cy="5847755"/>
          </a:xfrm>
          <a:prstGeom prst="rect">
            <a:avLst/>
          </a:prstGeom>
          <a:noFill/>
          <a:ln>
            <a:solidFill>
              <a:srgbClr val="FF0000"/>
            </a:solidFill>
          </a:ln>
        </p:spPr>
        <p:txBody>
          <a:bodyPr wrap="square">
            <a:spAutoFit/>
          </a:bodyPr>
          <a:lstStyle/>
          <a:p>
            <a:r>
              <a:rPr lang="en-US" sz="2200" dirty="0">
                <a:latin typeface="Calibri" panose="020F0502020204030204" pitchFamily="34" charset="0"/>
                <a:cs typeface="Calibri" panose="020F0502020204030204" pitchFamily="34" charset="0"/>
              </a:rPr>
              <a:t>Here's a visual representation of a risk matrix with several example risks plotted based on their probability and impact. Each risk is placed in the appropriate cell according to its assigned probability (horizontal axis) and impact (vertical axis). Different colors represent the severity of the impact, helping to easily identify and prioritize risks for mitigation.</a:t>
            </a:r>
            <a:endParaRPr lang="en-AU" sz="2200" dirty="0">
              <a:latin typeface="Calibri" panose="020F0502020204030204" pitchFamily="34" charset="0"/>
              <a:cs typeface="Calibri" panose="020F0502020204030204" pitchFamily="34" charset="0"/>
            </a:endParaRPr>
          </a:p>
        </p:txBody>
      </p:sp>
      <p:sp>
        <p:nvSpPr>
          <p:cNvPr id="9" name="Title 1">
            <a:extLst>
              <a:ext uri="{FF2B5EF4-FFF2-40B4-BE49-F238E27FC236}">
                <a16:creationId xmlns:a16="http://schemas.microsoft.com/office/drawing/2014/main" id="{C5CD6FD6-78DF-963E-E2BC-EE43CCEC3335}"/>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31412427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EA1E63A-5F63-BD10-208D-0DFADD0B48B0}"/>
              </a:ext>
            </a:extLst>
          </p:cNvPr>
          <p:cNvSpPr txBox="1"/>
          <p:nvPr/>
        </p:nvSpPr>
        <p:spPr>
          <a:xfrm>
            <a:off x="0" y="787110"/>
            <a:ext cx="6880302" cy="6129050"/>
          </a:xfrm>
          <a:prstGeom prst="rect">
            <a:avLst/>
          </a:prstGeom>
          <a:noFill/>
          <a:ln>
            <a:solidFill>
              <a:srgbClr val="FF0000"/>
            </a:solidFill>
          </a:ln>
        </p:spPr>
        <p:txBody>
          <a:bodyPr wrap="square">
            <a:spAutoFit/>
          </a:bodyPr>
          <a:lstStyle/>
          <a:p>
            <a:pPr>
              <a:lnSpc>
                <a:spcPct val="150000"/>
              </a:lnSpc>
            </a:pPr>
            <a:r>
              <a:rPr lang="en-US" sz="2400" b="1" dirty="0">
                <a:latin typeface="Calibri" panose="020F0502020204030204" pitchFamily="34" charset="0"/>
                <a:cs typeface="Calibri" panose="020F0502020204030204" pitchFamily="34" charset="0"/>
              </a:rPr>
              <a:t>5. Analyze and Prioritize</a:t>
            </a:r>
          </a:p>
          <a:p>
            <a:pPr>
              <a:lnSpc>
                <a:spcPct val="150000"/>
              </a:lnSpc>
            </a:pPr>
            <a:r>
              <a:rPr lang="en-US" sz="2400" dirty="0">
                <a:latin typeface="Calibri" panose="020F0502020204030204" pitchFamily="34" charset="0"/>
                <a:cs typeface="Calibri" panose="020F0502020204030204" pitchFamily="34" charset="0"/>
              </a:rPr>
              <a:t>Examine the matrix to determine which risks need immediate attention:</a:t>
            </a:r>
          </a:p>
          <a:p>
            <a:pPr marL="342900" indent="-342900">
              <a:lnSpc>
                <a:spcPct val="150000"/>
              </a:lnSpc>
              <a:buFont typeface="Arial" panose="020B0604020202020204" pitchFamily="34" charset="0"/>
              <a:buChar char="•"/>
            </a:pPr>
            <a:r>
              <a:rPr lang="en-US" sz="2400" b="1" dirty="0">
                <a:latin typeface="Calibri" panose="020F0502020204030204" pitchFamily="34" charset="0"/>
                <a:cs typeface="Calibri" panose="020F0502020204030204" pitchFamily="34" charset="0"/>
              </a:rPr>
              <a:t>High Probability, High Impact</a:t>
            </a:r>
            <a:r>
              <a:rPr lang="en-US" sz="2400" dirty="0">
                <a:latin typeface="Calibri" panose="020F0502020204030204" pitchFamily="34" charset="0"/>
                <a:cs typeface="Calibri" panose="020F0502020204030204" pitchFamily="34" charset="0"/>
              </a:rPr>
              <a:t>: Top priority, require immediate action and detailed plans to mitigate.</a:t>
            </a:r>
          </a:p>
          <a:p>
            <a:pPr marL="342900" indent="-342900">
              <a:lnSpc>
                <a:spcPct val="150000"/>
              </a:lnSpc>
              <a:buFont typeface="Arial" panose="020B0604020202020204" pitchFamily="34" charset="0"/>
              <a:buChar char="•"/>
            </a:pPr>
            <a:r>
              <a:rPr lang="en-US" sz="2400" b="1" dirty="0">
                <a:latin typeface="Calibri" panose="020F0502020204030204" pitchFamily="34" charset="0"/>
                <a:cs typeface="Calibri" panose="020F0502020204030204" pitchFamily="34" charset="0"/>
              </a:rPr>
              <a:t>High Probability, Low Impact</a:t>
            </a:r>
            <a:r>
              <a:rPr lang="en-US" sz="2400" dirty="0">
                <a:latin typeface="Calibri" panose="020F0502020204030204" pitchFamily="34" charset="0"/>
                <a:cs typeface="Calibri" panose="020F0502020204030204" pitchFamily="34" charset="0"/>
              </a:rPr>
              <a:t>: May require simple corrective measures.</a:t>
            </a:r>
          </a:p>
          <a:p>
            <a:pPr marL="342900" indent="-342900">
              <a:lnSpc>
                <a:spcPct val="150000"/>
              </a:lnSpc>
              <a:buFont typeface="Arial" panose="020B0604020202020204" pitchFamily="34" charset="0"/>
              <a:buChar char="•"/>
            </a:pPr>
            <a:r>
              <a:rPr lang="en-US" sz="2400" b="1" dirty="0">
                <a:latin typeface="Calibri" panose="020F0502020204030204" pitchFamily="34" charset="0"/>
                <a:cs typeface="Calibri" panose="020F0502020204030204" pitchFamily="34" charset="0"/>
              </a:rPr>
              <a:t>Low Probability, High Impact</a:t>
            </a:r>
            <a:r>
              <a:rPr lang="en-US" sz="2400" dirty="0">
                <a:latin typeface="Calibri" panose="020F0502020204030204" pitchFamily="34" charset="0"/>
                <a:cs typeface="Calibri" panose="020F0502020204030204" pitchFamily="34" charset="0"/>
              </a:rPr>
              <a:t>: Plan contingencies as these could be catastrophic, albeit unlikely.</a:t>
            </a:r>
          </a:p>
          <a:p>
            <a:pPr marL="342900" indent="-342900">
              <a:lnSpc>
                <a:spcPct val="150000"/>
              </a:lnSpc>
              <a:buFont typeface="Arial" panose="020B0604020202020204" pitchFamily="34" charset="0"/>
              <a:buChar char="•"/>
            </a:pPr>
            <a:r>
              <a:rPr lang="en-US" sz="2400" b="1" dirty="0">
                <a:latin typeface="Calibri" panose="020F0502020204030204" pitchFamily="34" charset="0"/>
                <a:cs typeface="Calibri" panose="020F0502020204030204" pitchFamily="34" charset="0"/>
              </a:rPr>
              <a:t>Low Probability, Low Impact</a:t>
            </a:r>
            <a:r>
              <a:rPr lang="en-US" sz="2400" dirty="0">
                <a:latin typeface="Calibri" panose="020F0502020204030204" pitchFamily="34" charset="0"/>
                <a:cs typeface="Calibri" panose="020F0502020204030204" pitchFamily="34" charset="0"/>
              </a:rPr>
              <a:t>: Monitor periodically, but they may require minimal immediate action.</a:t>
            </a:r>
          </a:p>
        </p:txBody>
      </p:sp>
      <p:pic>
        <p:nvPicPr>
          <p:cNvPr id="4" name="Picture 2" descr="Output image">
            <a:extLst>
              <a:ext uri="{FF2B5EF4-FFF2-40B4-BE49-F238E27FC236}">
                <a16:creationId xmlns:a16="http://schemas.microsoft.com/office/drawing/2014/main" id="{47E3C3D6-B107-5559-4993-69112E1AA1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0208" y="797868"/>
            <a:ext cx="5301792" cy="3272327"/>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01CC09D4-9C31-C4BC-0DA6-9FEA1AA5F61E}"/>
              </a:ext>
            </a:extLst>
          </p:cNvPr>
          <p:cNvSpPr>
            <a:spLocks noGrp="1"/>
          </p:cNvSpPr>
          <p:nvPr>
            <p:ph type="title"/>
          </p:nvPr>
        </p:nvSpPr>
        <p:spPr>
          <a:xfrm>
            <a:off x="0" y="1"/>
            <a:ext cx="12191999" cy="880946"/>
          </a:xfrm>
        </p:spPr>
        <p:txBody>
          <a:bodyPr anchor="b">
            <a:noAutofit/>
          </a:bodyPr>
          <a:lstStyle/>
          <a:p>
            <a:r>
              <a:rPr lang="en-US" sz="3000" dirty="0"/>
              <a:t>4. Implementing Risk Charts to Enhance Project Safety and Success</a:t>
            </a:r>
            <a:endParaRPr lang="en-AU" sz="3000" b="1" dirty="0">
              <a:latin typeface="Söhne"/>
            </a:endParaRPr>
          </a:p>
        </p:txBody>
      </p:sp>
    </p:spTree>
    <p:extLst>
      <p:ext uri="{BB962C8B-B14F-4D97-AF65-F5344CB8AC3E}">
        <p14:creationId xmlns:p14="http://schemas.microsoft.com/office/powerpoint/2010/main" val="8672049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9906" y="656215"/>
            <a:ext cx="6880302" cy="6133859"/>
          </a:xfrm>
          <a:prstGeom prst="rect">
            <a:avLst/>
          </a:prstGeom>
          <a:noFill/>
          <a:ln>
            <a:solidFill>
              <a:srgbClr val="FF0000"/>
            </a:solidFill>
          </a:ln>
        </p:spPr>
        <p:txBody>
          <a:bodyPr wrap="square">
            <a:spAutoFit/>
          </a:bodyPr>
          <a:lstStyle/>
          <a:p>
            <a:pPr>
              <a:lnSpc>
                <a:spcPct val="150000"/>
              </a:lnSpc>
            </a:pPr>
            <a:r>
              <a:rPr lang="en-US" sz="2200" b="1" dirty="0">
                <a:latin typeface="Calibri" panose="020F0502020204030204" pitchFamily="34" charset="0"/>
                <a:cs typeface="Calibri" panose="020F0502020204030204" pitchFamily="34" charset="0"/>
              </a:rPr>
              <a:t>6. Develop Mitigation Strategies</a:t>
            </a:r>
          </a:p>
          <a:p>
            <a:pPr>
              <a:lnSpc>
                <a:spcPct val="150000"/>
              </a:lnSpc>
            </a:pPr>
            <a:r>
              <a:rPr lang="en-US" sz="2200" dirty="0">
                <a:latin typeface="Calibri" panose="020F0502020204030204" pitchFamily="34" charset="0"/>
                <a:cs typeface="Calibri" panose="020F0502020204030204" pitchFamily="34" charset="0"/>
              </a:rPr>
              <a:t>For each risk, especially those in the high-impact or high-probability categories, develop a mitigation strategy. This may involve:</a:t>
            </a:r>
          </a:p>
          <a:p>
            <a:pPr marL="342900" indent="-342900">
              <a:lnSpc>
                <a:spcPct val="150000"/>
              </a:lnSpc>
              <a:buFont typeface="Arial" panose="020B0604020202020204" pitchFamily="34" charset="0"/>
              <a:buChar char="•"/>
            </a:pPr>
            <a:r>
              <a:rPr lang="en-US" sz="2200" b="1" dirty="0">
                <a:latin typeface="Calibri" panose="020F0502020204030204" pitchFamily="34" charset="0"/>
                <a:cs typeface="Calibri" panose="020F0502020204030204" pitchFamily="34" charset="0"/>
              </a:rPr>
              <a:t>Avoidance</a:t>
            </a:r>
            <a:r>
              <a:rPr lang="en-US" sz="2200" dirty="0">
                <a:latin typeface="Calibri" panose="020F0502020204030204" pitchFamily="34" charset="0"/>
                <a:cs typeface="Calibri" panose="020F0502020204030204" pitchFamily="34" charset="0"/>
              </a:rPr>
              <a:t>: Changing project parameters to avoid the risk.</a:t>
            </a:r>
          </a:p>
          <a:p>
            <a:pPr marL="342900" indent="-342900">
              <a:lnSpc>
                <a:spcPct val="150000"/>
              </a:lnSpc>
              <a:buFont typeface="Arial" panose="020B0604020202020204" pitchFamily="34" charset="0"/>
              <a:buChar char="•"/>
            </a:pPr>
            <a:r>
              <a:rPr lang="en-US" sz="2200" b="1" dirty="0">
                <a:latin typeface="Calibri" panose="020F0502020204030204" pitchFamily="34" charset="0"/>
                <a:cs typeface="Calibri" panose="020F0502020204030204" pitchFamily="34" charset="0"/>
              </a:rPr>
              <a:t>Reduction</a:t>
            </a:r>
            <a:r>
              <a:rPr lang="en-US" sz="2200" dirty="0">
                <a:latin typeface="Calibri" panose="020F0502020204030204" pitchFamily="34" charset="0"/>
                <a:cs typeface="Calibri" panose="020F0502020204030204" pitchFamily="34" charset="0"/>
              </a:rPr>
              <a:t>: Implementing measures to reduce the impact or likelihood of the risk.</a:t>
            </a:r>
          </a:p>
          <a:p>
            <a:pPr marL="342900" indent="-342900">
              <a:lnSpc>
                <a:spcPct val="150000"/>
              </a:lnSpc>
              <a:buFont typeface="Arial" panose="020B0604020202020204" pitchFamily="34" charset="0"/>
              <a:buChar char="•"/>
            </a:pPr>
            <a:r>
              <a:rPr lang="en-US" sz="2200" b="1" dirty="0">
                <a:latin typeface="Calibri" panose="020F0502020204030204" pitchFamily="34" charset="0"/>
                <a:cs typeface="Calibri" panose="020F0502020204030204" pitchFamily="34" charset="0"/>
              </a:rPr>
              <a:t>Transfer</a:t>
            </a:r>
            <a:r>
              <a:rPr lang="en-US" sz="2200" dirty="0">
                <a:latin typeface="Calibri" panose="020F0502020204030204" pitchFamily="34" charset="0"/>
                <a:cs typeface="Calibri" panose="020F0502020204030204" pitchFamily="34" charset="0"/>
              </a:rPr>
              <a:t>: Outsourcing the risk to a third party (e.g., through insurance).</a:t>
            </a:r>
          </a:p>
          <a:p>
            <a:pPr marL="342900" indent="-342900">
              <a:lnSpc>
                <a:spcPct val="150000"/>
              </a:lnSpc>
              <a:buFont typeface="Arial" panose="020B0604020202020204" pitchFamily="34" charset="0"/>
              <a:buChar char="•"/>
            </a:pPr>
            <a:r>
              <a:rPr lang="en-US" sz="2200" b="1" dirty="0">
                <a:latin typeface="Calibri" panose="020F0502020204030204" pitchFamily="34" charset="0"/>
                <a:cs typeface="Calibri" panose="020F0502020204030204" pitchFamily="34" charset="0"/>
              </a:rPr>
              <a:t>Acceptance</a:t>
            </a:r>
            <a:r>
              <a:rPr lang="en-US" sz="2200" dirty="0">
                <a:latin typeface="Calibri" panose="020F0502020204030204" pitchFamily="34" charset="0"/>
                <a:cs typeface="Calibri" panose="020F0502020204030204" pitchFamily="34" charset="0"/>
              </a:rPr>
              <a:t>: Acknowledging the risk and preparing to handle its impacts if it occurs.</a:t>
            </a:r>
          </a:p>
        </p:txBody>
      </p:sp>
      <p:pic>
        <p:nvPicPr>
          <p:cNvPr id="4" name="Picture 2" descr="Output image">
            <a:extLst>
              <a:ext uri="{FF2B5EF4-FFF2-40B4-BE49-F238E27FC236}">
                <a16:creationId xmlns:a16="http://schemas.microsoft.com/office/drawing/2014/main" id="{47E3C3D6-B107-5559-4993-69112E1AA1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0114" y="667366"/>
            <a:ext cx="5301792" cy="3272327"/>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2B7A5057-93F0-9FB7-B4F7-9EEB00C02508}"/>
              </a:ext>
            </a:extLst>
          </p:cNvPr>
          <p:cNvSpPr>
            <a:spLocks noGrp="1"/>
          </p:cNvSpPr>
          <p:nvPr>
            <p:ph type="title"/>
          </p:nvPr>
        </p:nvSpPr>
        <p:spPr>
          <a:xfrm>
            <a:off x="9907" y="0"/>
            <a:ext cx="12191999" cy="562196"/>
          </a:xfrm>
        </p:spPr>
        <p:txBody>
          <a:bodyPr anchor="b">
            <a:noAutofit/>
          </a:bodyPr>
          <a:lstStyle/>
          <a:p>
            <a:r>
              <a:rPr lang="en-US" sz="2800" dirty="0"/>
              <a:t>4. Implementing Risk Charts to Enhance Project Safety and Success</a:t>
            </a:r>
            <a:endParaRPr lang="en-AU" sz="2800" b="1" dirty="0">
              <a:latin typeface="Söhne"/>
            </a:endParaRPr>
          </a:p>
        </p:txBody>
      </p:sp>
    </p:spTree>
    <p:extLst>
      <p:ext uri="{BB962C8B-B14F-4D97-AF65-F5344CB8AC3E}">
        <p14:creationId xmlns:p14="http://schemas.microsoft.com/office/powerpoint/2010/main" val="35333007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no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661834"/>
            <a:ext cx="12192000" cy="5196166"/>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7. Monitor and Review</a:t>
            </a:r>
          </a:p>
          <a:p>
            <a:pPr>
              <a:lnSpc>
                <a:spcPct val="150000"/>
              </a:lnSpc>
            </a:pPr>
            <a:r>
              <a:rPr lang="en-US" sz="2800" dirty="0">
                <a:latin typeface="Calibri" panose="020F0502020204030204" pitchFamily="34" charset="0"/>
                <a:cs typeface="Calibri" panose="020F0502020204030204" pitchFamily="34" charset="0"/>
              </a:rPr>
              <a:t>Risk management is a continuous process. Regularly update the risk matrix as the project progresses and as new risks emerge. This will involve reassessing the probability and impact of risks, as well as the effectiveness of mitigation strategies.</a:t>
            </a:r>
          </a:p>
          <a:p>
            <a:pPr>
              <a:lnSpc>
                <a:spcPct val="150000"/>
              </a:lnSpc>
            </a:pPr>
            <a:r>
              <a:rPr lang="en-US" sz="2800" b="1" dirty="0">
                <a:latin typeface="Calibri" panose="020F0502020204030204" pitchFamily="34" charset="0"/>
                <a:cs typeface="Calibri" panose="020F0502020204030204" pitchFamily="34" charset="0"/>
              </a:rPr>
              <a:t>8. Communicate</a:t>
            </a:r>
          </a:p>
          <a:p>
            <a:pPr>
              <a:lnSpc>
                <a:spcPct val="150000"/>
              </a:lnSpc>
            </a:pPr>
            <a:r>
              <a:rPr lang="en-US" sz="2800" dirty="0">
                <a:latin typeface="Calibri" panose="020F0502020204030204" pitchFamily="34" charset="0"/>
                <a:cs typeface="Calibri" panose="020F0502020204030204" pitchFamily="34" charset="0"/>
              </a:rPr>
              <a:t>Share the risk matrix with all stakeholders and the project team. Effective communication ensures that everyone understands the potential risks and the strategies in place to manage them.</a:t>
            </a:r>
          </a:p>
        </p:txBody>
      </p:sp>
      <p:sp>
        <p:nvSpPr>
          <p:cNvPr id="8" name="Title 1">
            <a:extLst>
              <a:ext uri="{FF2B5EF4-FFF2-40B4-BE49-F238E27FC236}">
                <a16:creationId xmlns:a16="http://schemas.microsoft.com/office/drawing/2014/main" id="{CFB155DD-4500-852B-657B-3DE13D483563}"/>
              </a:ext>
            </a:extLst>
          </p:cNvPr>
          <p:cNvSpPr>
            <a:spLocks noGrp="1"/>
          </p:cNvSpPr>
          <p:nvPr>
            <p:ph type="title"/>
          </p:nvPr>
        </p:nvSpPr>
        <p:spPr>
          <a:xfrm>
            <a:off x="0" y="0"/>
            <a:ext cx="12191999" cy="1059366"/>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1059638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3429000"/>
          </a:xfrm>
        </p:spPr>
        <p:txBody>
          <a:bodyPr anchor="b">
            <a:normAutofit fontScale="90000"/>
          </a:bodyPr>
          <a:lstStyle/>
          <a:p>
            <a:pPr>
              <a:lnSpc>
                <a:spcPct val="150000"/>
              </a:lnSpc>
            </a:pPr>
            <a:r>
              <a:rPr lang="en-US" b="1" dirty="0">
                <a:latin typeface="Söhne"/>
              </a:rPr>
              <a:t>Open-Ended Question: Can anyone share what you think are the critical skills an entrepreneur should possess to effectively manage projects, especially in dynamic environments like tech startups?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3428998"/>
            <a:ext cx="12192000" cy="3429001"/>
          </a:xfrm>
          <a:prstGeom prst="rect">
            <a:avLst/>
          </a:prstGeom>
          <a:solidFill>
            <a:schemeClr val="bg1"/>
          </a:solidFill>
          <a:ln>
            <a:solidFill>
              <a:schemeClr val="accent1"/>
            </a:solidFill>
          </a:ln>
        </p:spPr>
        <p:txBody>
          <a:bodyPr>
            <a:noAutofit/>
          </a:bodyPr>
          <a:lstStyle/>
          <a:p>
            <a:pPr lvl="0" eaLnBrk="0" fontAlgn="base" hangingPunct="0">
              <a:lnSpc>
                <a:spcPct val="150000"/>
              </a:lnSpc>
              <a:spcBef>
                <a:spcPct val="0"/>
              </a:spcBef>
              <a:spcAft>
                <a:spcPct val="0"/>
              </a:spcAft>
            </a:pPr>
            <a:r>
              <a:rPr lang="en-US" altLang="en-US" sz="2700" dirty="0">
                <a:latin typeface="Calibri" panose="020F0502020204030204" pitchFamily="34" charset="0"/>
                <a:cs typeface="Calibri" panose="020F0502020204030204" pitchFamily="34" charset="0"/>
              </a:rPr>
              <a:t>Indeed, beyond just technical know-how, an entrepreneur needs a blend of leadership, risk management, and adaptive planning skills. These help navigate the complexities of projects that often have shifting scopes and evolving targets. For instance, in Sydney's fast-paced startup scene, entrepreneurs frequently adjust their project trajectories to align with real-time market feedback and emerging tech trends.</a:t>
            </a:r>
          </a:p>
        </p:txBody>
      </p:sp>
    </p:spTree>
    <p:extLst>
      <p:ext uri="{BB962C8B-B14F-4D97-AF65-F5344CB8AC3E}">
        <p14:creationId xmlns:p14="http://schemas.microsoft.com/office/powerpoint/2010/main" val="3415689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69171"/>
            <a:ext cx="12192000" cy="5714922"/>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69171"/>
            <a:ext cx="12192000" cy="1964512"/>
          </a:xfrm>
          <a:prstGeom prst="rect">
            <a:avLst/>
          </a:prstGeom>
          <a:noFill/>
          <a:ln>
            <a:solidFill>
              <a:srgbClr val="FF0000"/>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Risk charts are essential for proactive project management, allowing teams to handle uncertainties more effectively and to navigate projects towards successful completion.</a:t>
            </a:r>
          </a:p>
        </p:txBody>
      </p:sp>
      <p:sp>
        <p:nvSpPr>
          <p:cNvPr id="7" name="Title 1">
            <a:extLst>
              <a:ext uri="{FF2B5EF4-FFF2-40B4-BE49-F238E27FC236}">
                <a16:creationId xmlns:a16="http://schemas.microsoft.com/office/drawing/2014/main" id="{130CA5B3-4D09-E790-2916-DA2DB5C31BD5}"/>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23454491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EA1E63A-5F63-BD10-208D-0DFADD0B48B0}"/>
              </a:ext>
            </a:extLst>
          </p:cNvPr>
          <p:cNvSpPr txBox="1"/>
          <p:nvPr/>
        </p:nvSpPr>
        <p:spPr>
          <a:xfrm>
            <a:off x="0" y="1247229"/>
            <a:ext cx="12192000" cy="3257174"/>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Which of the following best describes risk charts?</a:t>
            </a:r>
            <a:endParaRPr lang="en-US" sz="2800" dirty="0">
              <a:latin typeface="Calibri" panose="020F0502020204030204" pitchFamily="34" charset="0"/>
              <a:cs typeface="Calibri" panose="020F0502020204030204" pitchFamily="34" charset="0"/>
            </a:endParaRPr>
          </a:p>
          <a:p>
            <a:pPr>
              <a:lnSpc>
                <a:spcPct val="150000"/>
              </a:lnSpc>
            </a:pPr>
            <a:r>
              <a:rPr lang="en-US" sz="2800" dirty="0">
                <a:latin typeface="Calibri" panose="020F0502020204030204" pitchFamily="34" charset="0"/>
                <a:cs typeface="Calibri" panose="020F0502020204030204" pitchFamily="34" charset="0"/>
              </a:rPr>
              <a:t>A) They determine the project budget.</a:t>
            </a:r>
          </a:p>
          <a:p>
            <a:pPr>
              <a:lnSpc>
                <a:spcPct val="150000"/>
              </a:lnSpc>
            </a:pPr>
            <a:r>
              <a:rPr lang="en-US" sz="2800" dirty="0">
                <a:latin typeface="Calibri" panose="020F0502020204030204" pitchFamily="34" charset="0"/>
                <a:cs typeface="Calibri" panose="020F0502020204030204" pitchFamily="34" charset="0"/>
              </a:rPr>
              <a:t>B) They identify potential project risks and their impacts.</a:t>
            </a:r>
          </a:p>
          <a:p>
            <a:pPr>
              <a:lnSpc>
                <a:spcPct val="150000"/>
              </a:lnSpc>
            </a:pPr>
            <a:r>
              <a:rPr lang="en-US" sz="2800" dirty="0">
                <a:latin typeface="Calibri" panose="020F0502020204030204" pitchFamily="34" charset="0"/>
                <a:cs typeface="Calibri" panose="020F0502020204030204" pitchFamily="34" charset="0"/>
              </a:rPr>
              <a:t>C) They are used for stakeholder management.</a:t>
            </a:r>
          </a:p>
          <a:p>
            <a:pPr>
              <a:lnSpc>
                <a:spcPct val="150000"/>
              </a:lnSpc>
            </a:pPr>
            <a:r>
              <a:rPr lang="en-US" sz="2800" dirty="0">
                <a:latin typeface="Calibri" panose="020F0502020204030204" pitchFamily="34" charset="0"/>
                <a:cs typeface="Calibri" panose="020F0502020204030204" pitchFamily="34" charset="0"/>
              </a:rPr>
              <a:t>D) They track team performance.</a:t>
            </a:r>
          </a:p>
        </p:txBody>
      </p:sp>
      <p:sp>
        <p:nvSpPr>
          <p:cNvPr id="4" name="Rectangle: Rounded Corners 3">
            <a:extLst>
              <a:ext uri="{FF2B5EF4-FFF2-40B4-BE49-F238E27FC236}">
                <a16:creationId xmlns:a16="http://schemas.microsoft.com/office/drawing/2014/main" id="{CCA4D21B-4385-9877-62B2-256D499A7559}"/>
              </a:ext>
            </a:extLst>
          </p:cNvPr>
          <p:cNvSpPr/>
          <p:nvPr/>
        </p:nvSpPr>
        <p:spPr>
          <a:xfrm>
            <a:off x="0" y="2698594"/>
            <a:ext cx="8943278" cy="512957"/>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2247C730-08FB-25F2-F129-AEEB21B10923}"/>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294915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6031908"/>
          </a:xfrm>
          <a:prstGeom prst="rect">
            <a:avLst/>
          </a:prstGeom>
          <a:solidFill>
            <a:schemeClr val="bg1"/>
          </a:solidFill>
          <a:ln>
            <a:solidFill>
              <a:srgbClr val="FF0000"/>
            </a:solidFill>
          </a:ln>
        </p:spPr>
        <p:txBody>
          <a:bodyPr wrap="square">
            <a:spAutoFit/>
          </a:bodyPr>
          <a:lstStyle/>
          <a:p>
            <a:pPr>
              <a:lnSpc>
                <a:spcPct val="150000"/>
              </a:lnSpc>
            </a:pPr>
            <a:r>
              <a:rPr lang="en-US" sz="2600" b="1" dirty="0">
                <a:latin typeface="Calibri" panose="020F0502020204030204" pitchFamily="34" charset="0"/>
                <a:cs typeface="Calibri" panose="020F0502020204030204" pitchFamily="34" charset="0"/>
              </a:rPr>
              <a:t>What is the primary purpose of using risk charts in project management?"</a:t>
            </a:r>
          </a:p>
          <a:p>
            <a:pPr>
              <a:lnSpc>
                <a:spcPct val="150000"/>
              </a:lnSpc>
            </a:pPr>
            <a:r>
              <a:rPr lang="en-US" sz="2600" dirty="0">
                <a:latin typeface="Calibri" panose="020F0502020204030204" pitchFamily="34" charset="0"/>
                <a:cs typeface="Calibri" panose="020F0502020204030204" pitchFamily="34" charset="0"/>
              </a:rPr>
              <a:t>A) To identify potential project risks and their impacts.</a:t>
            </a:r>
            <a:br>
              <a:rPr lang="en-US" sz="2600" dirty="0">
                <a:latin typeface="Calibri" panose="020F0502020204030204" pitchFamily="34" charset="0"/>
                <a:cs typeface="Calibri" panose="020F0502020204030204" pitchFamily="34" charset="0"/>
              </a:rPr>
            </a:br>
            <a:r>
              <a:rPr lang="en-US" sz="2600" dirty="0">
                <a:latin typeface="Calibri" panose="020F0502020204030204" pitchFamily="34" charset="0"/>
                <a:cs typeface="Calibri" panose="020F0502020204030204" pitchFamily="34" charset="0"/>
              </a:rPr>
              <a:t>B) To determine the project budget.</a:t>
            </a:r>
            <a:br>
              <a:rPr lang="en-US" sz="2600" dirty="0">
                <a:latin typeface="Calibri" panose="020F0502020204030204" pitchFamily="34" charset="0"/>
                <a:cs typeface="Calibri" panose="020F0502020204030204" pitchFamily="34" charset="0"/>
              </a:rPr>
            </a:br>
            <a:r>
              <a:rPr lang="en-US" sz="2600" dirty="0">
                <a:latin typeface="Calibri" panose="020F0502020204030204" pitchFamily="34" charset="0"/>
                <a:cs typeface="Calibri" panose="020F0502020204030204" pitchFamily="34" charset="0"/>
              </a:rPr>
              <a:t>C) To manage stakeholder expectations.</a:t>
            </a:r>
            <a:br>
              <a:rPr lang="en-US" sz="2600" dirty="0">
                <a:latin typeface="Calibri" panose="020F0502020204030204" pitchFamily="34" charset="0"/>
                <a:cs typeface="Calibri" panose="020F0502020204030204" pitchFamily="34" charset="0"/>
              </a:rPr>
            </a:br>
            <a:r>
              <a:rPr lang="en-US" sz="2600" dirty="0">
                <a:latin typeface="Calibri" panose="020F0502020204030204" pitchFamily="34" charset="0"/>
                <a:cs typeface="Calibri" panose="020F0502020204030204" pitchFamily="34" charset="0"/>
              </a:rPr>
              <a:t>D) To schedule project tasks.</a:t>
            </a:r>
          </a:p>
          <a:p>
            <a:pPr>
              <a:lnSpc>
                <a:spcPct val="150000"/>
              </a:lnSpc>
            </a:pPr>
            <a:r>
              <a:rPr lang="en-US" sz="2600" dirty="0">
                <a:latin typeface="Calibri" panose="020F0502020204030204" pitchFamily="34" charset="0"/>
                <a:cs typeface="Calibri" panose="020F0502020204030204" pitchFamily="34" charset="0"/>
              </a:rPr>
              <a:t>Risk charts, or risk matrices, help us visualize and prioritize risks based on their likelihood and potential impact on the project. This visualization supports proactive risk management, crucial for minimizing delays and cost overruns. An example here in Australia might be using a risk chart to assess and mitigate risks for a construction project in Brisbane, considering factors like weather delays or supply chain disruptions.</a:t>
            </a:r>
          </a:p>
        </p:txBody>
      </p:sp>
      <p:sp>
        <p:nvSpPr>
          <p:cNvPr id="4" name="Rectangle: Rounded Corners 3">
            <a:extLst>
              <a:ext uri="{FF2B5EF4-FFF2-40B4-BE49-F238E27FC236}">
                <a16:creationId xmlns:a16="http://schemas.microsoft.com/office/drawing/2014/main" id="{CCA4D21B-4385-9877-62B2-256D499A7559}"/>
              </a:ext>
            </a:extLst>
          </p:cNvPr>
          <p:cNvSpPr/>
          <p:nvPr/>
        </p:nvSpPr>
        <p:spPr>
          <a:xfrm>
            <a:off x="0" y="1437072"/>
            <a:ext cx="8943278" cy="512957"/>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303DBC7D-ACC1-F636-7B68-E958C574D9F7}"/>
              </a:ext>
            </a:extLst>
          </p:cNvPr>
          <p:cNvSpPr>
            <a:spLocks noGrp="1"/>
          </p:cNvSpPr>
          <p:nvPr>
            <p:ph type="title"/>
          </p:nvPr>
        </p:nvSpPr>
        <p:spPr>
          <a:xfrm>
            <a:off x="1" y="0"/>
            <a:ext cx="12191999" cy="560545"/>
          </a:xfrm>
        </p:spPr>
        <p:txBody>
          <a:bodyPr anchor="b">
            <a:noAutofit/>
          </a:bodyPr>
          <a:lstStyle/>
          <a:p>
            <a:r>
              <a:rPr lang="en-US" sz="2800" dirty="0"/>
              <a:t>4. Implementing Risk Charts to Enhance Project Safety and Success</a:t>
            </a:r>
            <a:endParaRPr lang="en-AU" sz="2800" b="1" dirty="0">
              <a:latin typeface="Söhne"/>
            </a:endParaRPr>
          </a:p>
        </p:txBody>
      </p:sp>
    </p:spTree>
    <p:extLst>
      <p:ext uri="{BB962C8B-B14F-4D97-AF65-F5344CB8AC3E}">
        <p14:creationId xmlns:p14="http://schemas.microsoft.com/office/powerpoint/2010/main" val="209838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Output image">
            <a:extLst>
              <a:ext uri="{FF2B5EF4-FFF2-40B4-BE49-F238E27FC236}">
                <a16:creationId xmlns:a16="http://schemas.microsoft.com/office/drawing/2014/main" id="{81851B4D-DC5A-6BB2-70CF-2134F98E1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4136" y="3264301"/>
            <a:ext cx="10303727" cy="358618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2608086"/>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Exercise) </a:t>
            </a:r>
            <a:r>
              <a:rPr lang="en-US" sz="2800" dirty="0">
                <a:latin typeface="Calibri" panose="020F0502020204030204" pitchFamily="34" charset="0"/>
                <a:cs typeface="Calibri" panose="020F0502020204030204" pitchFamily="34" charset="0"/>
              </a:rPr>
              <a:t>Develop a risk chart for the mobile app project. Identify at least 5 potential risks and their mitigation strategies.</a:t>
            </a:r>
          </a:p>
          <a:p>
            <a:pPr>
              <a:lnSpc>
                <a:spcPct val="150000"/>
              </a:lnSpc>
            </a:pPr>
            <a:r>
              <a:rPr lang="en-US" sz="2800" dirty="0">
                <a:latin typeface="Calibri" panose="020F0502020204030204" pitchFamily="34" charset="0"/>
                <a:cs typeface="Calibri" panose="020F0502020204030204" pitchFamily="34" charset="0"/>
              </a:rPr>
              <a:t>Answer includes potential risks like development delays, budget overruns, etc., with mitigation strategies like agile development, contingency funds, etc.</a:t>
            </a:r>
          </a:p>
        </p:txBody>
      </p:sp>
      <p:sp>
        <p:nvSpPr>
          <p:cNvPr id="9" name="Title 1">
            <a:extLst>
              <a:ext uri="{FF2B5EF4-FFF2-40B4-BE49-F238E27FC236}">
                <a16:creationId xmlns:a16="http://schemas.microsoft.com/office/drawing/2014/main" id="{112F2228-6526-B2A4-9B28-617BC65863F5}"/>
              </a:ext>
            </a:extLst>
          </p:cNvPr>
          <p:cNvSpPr>
            <a:spLocks noGrp="1"/>
          </p:cNvSpPr>
          <p:nvPr>
            <p:ph type="title"/>
          </p:nvPr>
        </p:nvSpPr>
        <p:spPr>
          <a:xfrm>
            <a:off x="0" y="0"/>
            <a:ext cx="12191999" cy="622603"/>
          </a:xfrm>
        </p:spPr>
        <p:txBody>
          <a:bodyPr anchor="b">
            <a:noAutofit/>
          </a:bodyPr>
          <a:lstStyle/>
          <a:p>
            <a:r>
              <a:rPr lang="en-US" sz="2800" dirty="0"/>
              <a:t>4. Implementing Risk Charts to Enhance Project Safety and Success</a:t>
            </a:r>
            <a:endParaRPr lang="en-AU" sz="2800" b="1" dirty="0">
              <a:latin typeface="Söhne"/>
            </a:endParaRPr>
          </a:p>
        </p:txBody>
      </p:sp>
    </p:spTree>
    <p:extLst>
      <p:ext uri="{BB962C8B-B14F-4D97-AF65-F5344CB8AC3E}">
        <p14:creationId xmlns:p14="http://schemas.microsoft.com/office/powerpoint/2010/main" val="3808892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2" presetClass="entr" presetSubtype="4" fill="hold" nodeType="withEffect">
                                  <p:stCondLst>
                                    <p:cond delay="0"/>
                                  </p:stCondLst>
                                  <p:childTnLst>
                                    <p:set>
                                      <p:cBhvr>
                                        <p:cTn id="9" dur="1" fill="hold">
                                          <p:stCondLst>
                                            <p:cond delay="0"/>
                                          </p:stCondLst>
                                        </p:cTn>
                                        <p:tgtEl>
                                          <p:spTgt spid="16386"/>
                                        </p:tgtEl>
                                        <p:attrNameLst>
                                          <p:attrName>style.visibility</p:attrName>
                                        </p:attrNameLst>
                                      </p:cBhvr>
                                      <p:to>
                                        <p:strVal val="visible"/>
                                      </p:to>
                                    </p:set>
                                    <p:anim calcmode="lin" valueType="num">
                                      <p:cBhvr additive="base">
                                        <p:cTn id="10" dur="500" fill="hold"/>
                                        <p:tgtEl>
                                          <p:spTgt spid="16386"/>
                                        </p:tgtEl>
                                        <p:attrNameLst>
                                          <p:attrName>ppt_x</p:attrName>
                                        </p:attrNameLst>
                                      </p:cBhvr>
                                      <p:tavLst>
                                        <p:tav tm="0">
                                          <p:val>
                                            <p:strVal val="#ppt_x"/>
                                          </p:val>
                                        </p:tav>
                                        <p:tav tm="100000">
                                          <p:val>
                                            <p:strVal val="#ppt_x"/>
                                          </p:val>
                                        </p:tav>
                                      </p:tavLst>
                                    </p:anim>
                                    <p:anim calcmode="lin" valueType="num">
                                      <p:cBhvr additive="base">
                                        <p:cTn id="11" dur="500" fill="hold"/>
                                        <p:tgtEl>
                                          <p:spTgt spid="163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Output image">
            <a:extLst>
              <a:ext uri="{FF2B5EF4-FFF2-40B4-BE49-F238E27FC236}">
                <a16:creationId xmlns:a16="http://schemas.microsoft.com/office/drawing/2014/main" id="{81851B4D-DC5A-6BB2-70CF-2134F98E1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0183" y="4494193"/>
            <a:ext cx="6791633" cy="236380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6488828"/>
          </a:xfrm>
          <a:prstGeom prst="rect">
            <a:avLst/>
          </a:prstGeom>
          <a:noFill/>
          <a:ln>
            <a:no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This visualization provides a clear overview of the risks based on their probability and impact, along with the steps to address them:</a:t>
            </a:r>
          </a:p>
          <a:p>
            <a:pPr marL="342900" indent="-3429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Development Delays</a:t>
            </a:r>
            <a:r>
              <a:rPr lang="en-US" sz="2800" dirty="0">
                <a:latin typeface="Calibri" panose="020F0502020204030204" pitchFamily="34" charset="0"/>
                <a:cs typeface="Calibri" panose="020F0502020204030204" pitchFamily="34" charset="0"/>
              </a:rPr>
              <a:t>: High probability and impact, mitigated by adopting Agile methodologies.</a:t>
            </a:r>
          </a:p>
          <a:p>
            <a:pPr marL="342900" indent="-3429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Budget Overruns</a:t>
            </a:r>
            <a:r>
              <a:rPr lang="en-US" sz="2800" dirty="0">
                <a:latin typeface="Calibri" panose="020F0502020204030204" pitchFamily="34" charset="0"/>
                <a:cs typeface="Calibri" panose="020F0502020204030204" pitchFamily="34" charset="0"/>
              </a:rPr>
              <a:t>: Medium probability and high impact, managed through strict budget controls and establishing contingency funds.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a:lnSpc>
                <a:spcPct val="150000"/>
              </a:lnSpc>
            </a:pPr>
            <a:endParaRPr lang="en-US" sz="2800" dirty="0">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5A20111B-E2CC-DCD5-6447-E3B5ECCD63A8}"/>
              </a:ext>
            </a:extLst>
          </p:cNvPr>
          <p:cNvSpPr>
            <a:spLocks noGrp="1"/>
          </p:cNvSpPr>
          <p:nvPr>
            <p:ph type="title"/>
          </p:nvPr>
        </p:nvSpPr>
        <p:spPr>
          <a:xfrm>
            <a:off x="0" y="1"/>
            <a:ext cx="12191999" cy="630122"/>
          </a:xfrm>
        </p:spPr>
        <p:txBody>
          <a:bodyPr anchor="b">
            <a:noAutofit/>
          </a:bodyPr>
          <a:lstStyle/>
          <a:p>
            <a:r>
              <a:rPr lang="en-US" sz="2800" dirty="0"/>
              <a:t>4. Implementing Risk Charts to Enhance Project Safety and Success</a:t>
            </a:r>
            <a:endParaRPr lang="en-AU" sz="2800" b="1" dirty="0">
              <a:latin typeface="Söhne"/>
            </a:endParaRPr>
          </a:p>
        </p:txBody>
      </p:sp>
    </p:spTree>
    <p:extLst>
      <p:ext uri="{BB962C8B-B14F-4D97-AF65-F5344CB8AC3E}">
        <p14:creationId xmlns:p14="http://schemas.microsoft.com/office/powerpoint/2010/main" val="2131380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Output image">
            <a:extLst>
              <a:ext uri="{FF2B5EF4-FFF2-40B4-BE49-F238E27FC236}">
                <a16:creationId xmlns:a16="http://schemas.microsoft.com/office/drawing/2014/main" id="{81851B4D-DC5A-6BB2-70CF-2134F98E1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55" y="3249140"/>
            <a:ext cx="10368890" cy="360886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EA1E63A-5F63-BD10-208D-0DFADD0B48B0}"/>
              </a:ext>
            </a:extLst>
          </p:cNvPr>
          <p:cNvSpPr txBox="1"/>
          <p:nvPr/>
        </p:nvSpPr>
        <p:spPr>
          <a:xfrm>
            <a:off x="0" y="1597053"/>
            <a:ext cx="12192000" cy="1318181"/>
          </a:xfrm>
          <a:prstGeom prst="rect">
            <a:avLst/>
          </a:prstGeom>
          <a:noFill/>
          <a:ln>
            <a:solidFill>
              <a:srgbClr val="FF0000"/>
            </a:solidFill>
          </a:ln>
        </p:spPr>
        <p:txBody>
          <a:bodyPr wrap="square">
            <a:spAutoFit/>
          </a:bodyPr>
          <a:lstStyle/>
          <a:p>
            <a:pPr marL="342900" indent="-3429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Security Vulnerabilities</a:t>
            </a:r>
            <a:r>
              <a:rPr lang="en-US" sz="2800" dirty="0">
                <a:latin typeface="Calibri" panose="020F0502020204030204" pitchFamily="34" charset="0"/>
                <a:cs typeface="Calibri" panose="020F0502020204030204" pitchFamily="34" charset="0"/>
              </a:rPr>
              <a:t>: High probability and medium impact, addressed through regular security audits and penetration testing.</a:t>
            </a:r>
          </a:p>
        </p:txBody>
      </p:sp>
      <p:sp>
        <p:nvSpPr>
          <p:cNvPr id="7" name="Title 1">
            <a:extLst>
              <a:ext uri="{FF2B5EF4-FFF2-40B4-BE49-F238E27FC236}">
                <a16:creationId xmlns:a16="http://schemas.microsoft.com/office/drawing/2014/main" id="{5B1902CA-BACA-4F6A-B38E-6EBA975F078E}"/>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21224622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Output image">
            <a:extLst>
              <a:ext uri="{FF2B5EF4-FFF2-40B4-BE49-F238E27FC236}">
                <a16:creationId xmlns:a16="http://schemas.microsoft.com/office/drawing/2014/main" id="{81851B4D-DC5A-6BB2-70CF-2134F98E1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0283" y="4469800"/>
            <a:ext cx="6861716" cy="238819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37785"/>
            <a:ext cx="12192000" cy="564630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7"/>
            <a:ext cx="12192000" cy="3903504"/>
          </a:xfrm>
          <a:prstGeom prst="rect">
            <a:avLst/>
          </a:prstGeom>
          <a:noFill/>
          <a:ln>
            <a:noFill/>
          </a:ln>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Poor User Adoption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Medium probability and impact, mitigated by engaging in market research and collecting user feedback.</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Regulatory Compliance Issues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Low probability but high impact, managed by hiring a compliance officer and staying updated with regulations.</a:t>
            </a:r>
          </a:p>
          <a:p>
            <a:pPr marR="0" lvl="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chart categorizes risks and provides tailored mitigation strategies, aiding in effective risk management planning.</a:t>
            </a:r>
          </a:p>
        </p:txBody>
      </p:sp>
      <p:sp>
        <p:nvSpPr>
          <p:cNvPr id="8" name="Title 1">
            <a:extLst>
              <a:ext uri="{FF2B5EF4-FFF2-40B4-BE49-F238E27FC236}">
                <a16:creationId xmlns:a16="http://schemas.microsoft.com/office/drawing/2014/main" id="{A7AD35EF-2E74-6C2B-8C4F-E2EFA3FFB3EE}"/>
              </a:ext>
            </a:extLst>
          </p:cNvPr>
          <p:cNvSpPr>
            <a:spLocks noGrp="1"/>
          </p:cNvSpPr>
          <p:nvPr>
            <p:ph type="title"/>
          </p:nvPr>
        </p:nvSpPr>
        <p:spPr>
          <a:xfrm>
            <a:off x="0" y="0"/>
            <a:ext cx="12191999" cy="972197"/>
          </a:xfrm>
        </p:spPr>
        <p:txBody>
          <a:bodyPr anchor="b">
            <a:noAutofit/>
          </a:bodyPr>
          <a:lstStyle/>
          <a:p>
            <a:r>
              <a:rPr lang="en-US" sz="3300" dirty="0"/>
              <a:t>4. Implementing Risk Charts to Enhance Project Safety and Success</a:t>
            </a:r>
            <a:endParaRPr lang="en-AU" sz="3300" b="1" dirty="0">
              <a:latin typeface="Söhne"/>
            </a:endParaRPr>
          </a:p>
        </p:txBody>
      </p:sp>
    </p:spTree>
    <p:extLst>
      <p:ext uri="{BB962C8B-B14F-4D97-AF65-F5344CB8AC3E}">
        <p14:creationId xmlns:p14="http://schemas.microsoft.com/office/powerpoint/2010/main" val="4159337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6386"/>
                                        </p:tgtEl>
                                        <p:attrNameLst>
                                          <p:attrName>style.visibility</p:attrName>
                                        </p:attrNameLst>
                                      </p:cBhvr>
                                      <p:to>
                                        <p:strVal val="visible"/>
                                      </p:to>
                                    </p:set>
                                    <p:animEffect transition="in" filter="fade">
                                      <p:cBhvr>
                                        <p:cTn id="13" dur="500"/>
                                        <p:tgtEl>
                                          <p:spTgt spid="163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257174"/>
          </a:xfrm>
          <a:prstGeom prst="rect">
            <a:avLst/>
          </a:prstGeom>
          <a:noFill/>
          <a:ln>
            <a:solidFill>
              <a:srgbClr val="FF0000"/>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The 12-step Project Management Process is a structured approach that guides project managers through all phases of a project, from initiation to closure. This comprehensive framework ensures that all critical aspects of project management are systematically addressed, helping to maximize efficiency and success. Here's an overview of each step in the process:</a:t>
            </a:r>
          </a:p>
        </p:txBody>
      </p:sp>
    </p:spTree>
    <p:extLst>
      <p:ext uri="{BB962C8B-B14F-4D97-AF65-F5344CB8AC3E}">
        <p14:creationId xmlns:p14="http://schemas.microsoft.com/office/powerpoint/2010/main" val="20572344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257174"/>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 Initiation</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Define the Project</a:t>
            </a:r>
            <a:r>
              <a:rPr lang="en-US" sz="2800" dirty="0">
                <a:latin typeface="Calibri" panose="020F0502020204030204" pitchFamily="34" charset="0"/>
                <a:cs typeface="Calibri" panose="020F0502020204030204" pitchFamily="34" charset="0"/>
              </a:rPr>
              <a:t>: Establish clear objectives, scope, and deliverables of the project based on the needs and expectations of stakeholders.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Identify Stakeholders</a:t>
            </a:r>
            <a:r>
              <a:rPr lang="en-US" sz="2800" dirty="0">
                <a:latin typeface="Calibri" panose="020F0502020204030204" pitchFamily="34" charset="0"/>
                <a:cs typeface="Calibri" panose="020F0502020204030204" pitchFamily="34" charset="0"/>
              </a:rPr>
              <a:t>: Recognize all parties involved or affected by the project and understand their interests and impact.</a:t>
            </a:r>
          </a:p>
        </p:txBody>
      </p:sp>
    </p:spTree>
    <p:extLst>
      <p:ext uri="{BB962C8B-B14F-4D97-AF65-F5344CB8AC3E}">
        <p14:creationId xmlns:p14="http://schemas.microsoft.com/office/powerpoint/2010/main" val="2660816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196166"/>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2. Feasibility Study</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Assess Feasibility</a:t>
            </a:r>
            <a:r>
              <a:rPr lang="en-US" sz="2800" dirty="0">
                <a:latin typeface="Calibri" panose="020F0502020204030204" pitchFamily="34" charset="0"/>
                <a:cs typeface="Calibri" panose="020F0502020204030204" pitchFamily="34" charset="0"/>
              </a:rPr>
              <a:t>: Conduct a feasibility study to analyze the viability of the project in terms of technical requirements, budget, timeline, and resources.</a:t>
            </a:r>
          </a:p>
          <a:p>
            <a:pPr marL="457200" indent="-4572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a:lnSpc>
                <a:spcPct val="150000"/>
              </a:lnSpc>
            </a:pPr>
            <a:r>
              <a:rPr lang="en-US" sz="2800" b="1" dirty="0">
                <a:latin typeface="Calibri" panose="020F0502020204030204" pitchFamily="34" charset="0"/>
                <a:cs typeface="Calibri" panose="020F0502020204030204" pitchFamily="34" charset="0"/>
              </a:rPr>
              <a:t>3. Project Charter</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Develop the Project Charter</a:t>
            </a:r>
            <a:r>
              <a:rPr lang="en-US" sz="2800" dirty="0">
                <a:latin typeface="Calibri" panose="020F0502020204030204" pitchFamily="34" charset="0"/>
                <a:cs typeface="Calibri" panose="020F0502020204030204" pitchFamily="34" charset="0"/>
              </a:rPr>
              <a:t>: Create a document that formally authorizes the project, outlining the project vision, objectives, scope, organization, and key milestones.</a:t>
            </a:r>
          </a:p>
        </p:txBody>
      </p:sp>
    </p:spTree>
    <p:extLst>
      <p:ext uri="{BB962C8B-B14F-4D97-AF65-F5344CB8AC3E}">
        <p14:creationId xmlns:p14="http://schemas.microsoft.com/office/powerpoint/2010/main" val="2596718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2542477"/>
          </a:xfrm>
        </p:spPr>
        <p:txBody>
          <a:bodyPr anchor="b">
            <a:normAutofit fontScale="90000"/>
          </a:bodyPr>
          <a:lstStyle/>
          <a:p>
            <a:pPr>
              <a:lnSpc>
                <a:spcPct val="150000"/>
              </a:lnSpc>
            </a:pPr>
            <a:r>
              <a:rPr lang="en-US" b="1" dirty="0">
                <a:latin typeface="Söhne"/>
              </a:rPr>
              <a:t>Follow-Up </a:t>
            </a:r>
            <a:r>
              <a:rPr lang="en-US" dirty="0">
                <a:latin typeface="Söhne"/>
              </a:rPr>
              <a:t>Question: </a:t>
            </a:r>
            <a:r>
              <a:rPr lang="en-US" b="1" dirty="0">
                <a:latin typeface="Söhne"/>
              </a:rPr>
              <a:t>How do you think these skills influence the success of a project in sectors like technology or e-commerce?</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2542478"/>
            <a:ext cx="12192000" cy="4315521"/>
          </a:xfrm>
          <a:prstGeom prst="rect">
            <a:avLst/>
          </a:prstGeom>
          <a:solidFill>
            <a:schemeClr val="bg1"/>
          </a:solidFill>
          <a:ln>
            <a:solidFill>
              <a:schemeClr val="accent1"/>
            </a:solidFill>
          </a:ln>
        </p:spPr>
        <p:txBody>
          <a:bodyPr>
            <a:noAutofit/>
          </a:bodyPr>
          <a:lstStyle/>
          <a:p>
            <a:pPr lvl="0" eaLnBrk="0" fontAlgn="base" hangingPunct="0">
              <a:lnSpc>
                <a:spcPct val="150000"/>
              </a:lnSpc>
              <a:spcBef>
                <a:spcPct val="0"/>
              </a:spcBef>
              <a:spcAft>
                <a:spcPct val="0"/>
              </a:spcAft>
            </a:pPr>
            <a:r>
              <a:rPr lang="en-US" sz="2800" dirty="0">
                <a:latin typeface="Calibri" panose="020F0502020204030204" pitchFamily="34" charset="0"/>
                <a:cs typeface="Calibri" panose="020F0502020204030204" pitchFamily="34" charset="0"/>
              </a:rPr>
              <a:t>Flexibility and quick decision-making are key to success in technology and e-commerce because these sectors are highly dynamic and competitive. Flexibility allows organizations to adapt to rapid market changes, such as shifts in consumer preferences or technological advancements. Quick decision-making enables businesses to capitalize on emerging opportunities, respond to threats more effectively, and innovate continuously, keeping them ahead in the market.</a:t>
            </a:r>
            <a:endParaRPr lang="en-US" altLang="en-US"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5806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4. Project Team Assembly</a:t>
            </a:r>
          </a:p>
          <a:p>
            <a:pPr>
              <a:lnSpc>
                <a:spcPct val="150000"/>
              </a:lnSpc>
            </a:pPr>
            <a:r>
              <a:rPr lang="en-US" sz="2800" b="1" dirty="0">
                <a:latin typeface="Calibri" panose="020F0502020204030204" pitchFamily="34" charset="0"/>
                <a:cs typeface="Calibri" panose="020F0502020204030204" pitchFamily="34" charset="0"/>
              </a:rPr>
              <a:t>Assemble Team</a:t>
            </a:r>
            <a:r>
              <a:rPr lang="en-US" sz="2800" dirty="0">
                <a:latin typeface="Calibri" panose="020F0502020204030204" pitchFamily="34" charset="0"/>
                <a:cs typeface="Calibri" panose="020F0502020204030204" pitchFamily="34" charset="0"/>
              </a:rPr>
              <a:t>: Put together a team with the necessary skills, roles, and responsibilities to successfully deliver the project.</a:t>
            </a:r>
          </a:p>
          <a:p>
            <a:pPr>
              <a:lnSpc>
                <a:spcPct val="150000"/>
              </a:lnSpc>
            </a:pPr>
            <a:r>
              <a:rPr lang="en-US" sz="2800" b="1" dirty="0">
                <a:latin typeface="Calibri" panose="020F0502020204030204" pitchFamily="34" charset="0"/>
                <a:cs typeface="Calibri" panose="020F0502020204030204" pitchFamily="34" charset="0"/>
              </a:rPr>
              <a:t>5. Planning</a:t>
            </a:r>
          </a:p>
          <a:p>
            <a:pPr>
              <a:lnSpc>
                <a:spcPct val="150000"/>
              </a:lnSpc>
            </a:pPr>
            <a:r>
              <a:rPr lang="en-US" sz="2800" b="1" dirty="0">
                <a:latin typeface="Calibri" panose="020F0502020204030204" pitchFamily="34" charset="0"/>
                <a:cs typeface="Calibri" panose="020F0502020204030204" pitchFamily="34" charset="0"/>
              </a:rPr>
              <a:t>Create a Project Plan</a:t>
            </a:r>
            <a:r>
              <a:rPr lang="en-US" sz="2800" dirty="0">
                <a:latin typeface="Calibri" panose="020F0502020204030204" pitchFamily="34" charset="0"/>
                <a:cs typeface="Calibri" panose="020F0502020204030204" pitchFamily="34" charset="0"/>
              </a:rPr>
              <a:t>: Develop a detailed plan that includes project schedule, resources, budget, procurement, risk management, and communication strategies.</a:t>
            </a:r>
          </a:p>
        </p:txBody>
      </p:sp>
    </p:spTree>
    <p:extLst>
      <p:ext uri="{BB962C8B-B14F-4D97-AF65-F5344CB8AC3E}">
        <p14:creationId xmlns:p14="http://schemas.microsoft.com/office/powerpoint/2010/main" val="1182217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4549835"/>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6. Project Schedule</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Develop a Schedule</a:t>
            </a:r>
            <a:r>
              <a:rPr lang="en-US" sz="2800" dirty="0">
                <a:latin typeface="Calibri" panose="020F0502020204030204" pitchFamily="34" charset="0"/>
                <a:cs typeface="Calibri" panose="020F0502020204030204" pitchFamily="34" charset="0"/>
              </a:rPr>
              <a:t>: Create a timeline that includes all project tasks and milestones. Use tools like Gantt charts to visualize and track progress.</a:t>
            </a:r>
          </a:p>
          <a:p>
            <a:pPr>
              <a:lnSpc>
                <a:spcPct val="150000"/>
              </a:lnSpc>
            </a:pPr>
            <a:r>
              <a:rPr lang="en-US" sz="2800" b="1" dirty="0">
                <a:latin typeface="Calibri" panose="020F0502020204030204" pitchFamily="34" charset="0"/>
                <a:cs typeface="Calibri" panose="020F0502020204030204" pitchFamily="34" charset="0"/>
              </a:rPr>
              <a:t>7. Resource Allocation</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Allocate Resources</a:t>
            </a:r>
            <a:r>
              <a:rPr lang="en-US" sz="2800" dirty="0">
                <a:latin typeface="Calibri" panose="020F0502020204030204" pitchFamily="34" charset="0"/>
                <a:cs typeface="Calibri" panose="020F0502020204030204" pitchFamily="34" charset="0"/>
              </a:rPr>
              <a:t>: Assign resources effectively, ensuring that manpower, materials, and budget are available as needed to meet project timelines and objectives.</a:t>
            </a:r>
          </a:p>
        </p:txBody>
      </p:sp>
    </p:spTree>
    <p:extLst>
      <p:ext uri="{BB962C8B-B14F-4D97-AF65-F5344CB8AC3E}">
        <p14:creationId xmlns:p14="http://schemas.microsoft.com/office/powerpoint/2010/main" val="15227930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4549835"/>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8. Risk Management Planning</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Identify and Assess Risks</a:t>
            </a:r>
            <a:r>
              <a:rPr lang="en-US" sz="2800" dirty="0">
                <a:latin typeface="Calibri" panose="020F0502020204030204" pitchFamily="34" charset="0"/>
                <a:cs typeface="Calibri" panose="020F0502020204030204" pitchFamily="34" charset="0"/>
              </a:rPr>
              <a:t>: Determine potential risks to the project and assess their impact and probability.</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Plan Risk Mitigation</a:t>
            </a:r>
            <a:r>
              <a:rPr lang="en-US" sz="2800" dirty="0">
                <a:latin typeface="Calibri" panose="020F0502020204030204" pitchFamily="34" charset="0"/>
                <a:cs typeface="Calibri" panose="020F0502020204030204" pitchFamily="34" charset="0"/>
              </a:rPr>
              <a:t>: Develop strategies to mitigate identified risks.</a:t>
            </a:r>
          </a:p>
          <a:p>
            <a:pPr>
              <a:lnSpc>
                <a:spcPct val="150000"/>
              </a:lnSpc>
            </a:pPr>
            <a:r>
              <a:rPr lang="en-US" sz="2800" b="1" dirty="0">
                <a:latin typeface="Calibri" panose="020F0502020204030204" pitchFamily="34" charset="0"/>
                <a:cs typeface="Calibri" panose="020F0502020204030204" pitchFamily="34" charset="0"/>
              </a:rPr>
              <a:t>9. Project Execution</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Execute the Plan</a:t>
            </a:r>
            <a:r>
              <a:rPr lang="en-US" sz="2800" dirty="0">
                <a:latin typeface="Calibri" panose="020F0502020204030204" pitchFamily="34" charset="0"/>
                <a:cs typeface="Calibri" panose="020F0502020204030204" pitchFamily="34" charset="0"/>
              </a:rPr>
              <a:t>: Implement the project plan according to the schedule, resources, and tasks defined.</a:t>
            </a:r>
          </a:p>
        </p:txBody>
      </p:sp>
    </p:spTree>
    <p:extLst>
      <p:ext uri="{BB962C8B-B14F-4D97-AF65-F5344CB8AC3E}">
        <p14:creationId xmlns:p14="http://schemas.microsoft.com/office/powerpoint/2010/main" val="2197135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196166"/>
          </a:xfrm>
          <a:prstGeom prst="rect">
            <a:avLst/>
          </a:prstGeom>
          <a:no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10. Monitoring and Control</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Track Progress</a:t>
            </a:r>
            <a:r>
              <a:rPr lang="en-US" sz="2800" dirty="0">
                <a:latin typeface="Calibri" panose="020F0502020204030204" pitchFamily="34" charset="0"/>
                <a:cs typeface="Calibri" panose="020F0502020204030204" pitchFamily="34" charset="0"/>
              </a:rPr>
              <a:t>: Regularly monitor the progress against the project plan.</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Manage Changes</a:t>
            </a:r>
            <a:r>
              <a:rPr lang="en-US" sz="2800" dirty="0">
                <a:latin typeface="Calibri" panose="020F0502020204030204" pitchFamily="34" charset="0"/>
                <a:cs typeface="Calibri" panose="020F0502020204030204" pitchFamily="34" charset="0"/>
              </a:rPr>
              <a:t>: Control changes to the project scope, schedule, and costs through a formal change management process.</a:t>
            </a:r>
          </a:p>
          <a:p>
            <a:pPr>
              <a:lnSpc>
                <a:spcPct val="150000"/>
              </a:lnSpc>
            </a:pPr>
            <a:r>
              <a:rPr lang="en-US" sz="2800" b="1" dirty="0">
                <a:latin typeface="Calibri" panose="020F0502020204030204" pitchFamily="34" charset="0"/>
                <a:cs typeface="Calibri" panose="020F0502020204030204" pitchFamily="34" charset="0"/>
              </a:rPr>
              <a:t>11. Quality Management</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Ensure Quality</a:t>
            </a:r>
            <a:r>
              <a:rPr lang="en-US" sz="2800" dirty="0">
                <a:latin typeface="Calibri" panose="020F0502020204030204" pitchFamily="34" charset="0"/>
                <a:cs typeface="Calibri" panose="020F0502020204030204" pitchFamily="34" charset="0"/>
              </a:rPr>
              <a:t>: Implement quality management processes to ensure that the project deliverables meet the predefined standards and stakeholder expectations.</a:t>
            </a:r>
          </a:p>
        </p:txBody>
      </p:sp>
    </p:spTree>
    <p:extLst>
      <p:ext uri="{BB962C8B-B14F-4D97-AF65-F5344CB8AC3E}">
        <p14:creationId xmlns:p14="http://schemas.microsoft.com/office/powerpoint/2010/main" val="13127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5. </a:t>
            </a:r>
            <a:r>
              <a:rPr lang="en-US" b="1" i="0" dirty="0">
                <a:effectLst/>
                <a:latin typeface="Söhne"/>
              </a:rPr>
              <a:t>12-step Project Management Process: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842497"/>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12. Project Closure</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Close the Project</a:t>
            </a:r>
            <a:r>
              <a:rPr lang="en-US" sz="2800" dirty="0">
                <a:latin typeface="Calibri" panose="020F0502020204030204" pitchFamily="34" charset="0"/>
                <a:cs typeface="Calibri" panose="020F0502020204030204" pitchFamily="34" charset="0"/>
              </a:rPr>
              <a:t>: Conduct a formal project closure process to finalize all activities, release resources, and hand over deliverables.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Evaluate and Document</a:t>
            </a:r>
            <a:r>
              <a:rPr lang="en-US" sz="2800" dirty="0">
                <a:latin typeface="Calibri" panose="020F0502020204030204" pitchFamily="34" charset="0"/>
                <a:cs typeface="Calibri" panose="020F0502020204030204" pitchFamily="34" charset="0"/>
              </a:rPr>
              <a:t>: Review project outcomes against the initial objectives, document lessons learned, and provide recommendations for future projects.</a:t>
            </a:r>
          </a:p>
          <a:p>
            <a:pPr>
              <a:lnSpc>
                <a:spcPct val="150000"/>
              </a:lnSpc>
            </a:pPr>
            <a:r>
              <a:rPr lang="en-US" sz="2800" dirty="0">
                <a:latin typeface="Calibri" panose="020F0502020204030204" pitchFamily="34" charset="0"/>
                <a:cs typeface="Calibri" panose="020F0502020204030204" pitchFamily="34" charset="0"/>
              </a:rPr>
              <a:t>These steps form a cycle that may need to be revisited iteratively as the project progresses. Managing a project using this 12-step process ensures a systematic approach, helping project managers and their teams achieve the project goals efficiently while handling resources effectively.</a:t>
            </a:r>
          </a:p>
        </p:txBody>
      </p:sp>
    </p:spTree>
    <p:extLst>
      <p:ext uri="{BB962C8B-B14F-4D97-AF65-F5344CB8AC3E}">
        <p14:creationId xmlns:p14="http://schemas.microsoft.com/office/powerpoint/2010/main" val="20577588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Collaborative strategies in developing marketing and financial plans involve harnessing the collective skills, experiences, and insights of a team to address entrepreneurial challenges effectively. This approach not only improves the quality of the plans but also fosters a sense of ownership and commitment among team members. Here’s how to implement collaborative strategies effectively in our business planning process:</a:t>
            </a:r>
          </a:p>
        </p:txBody>
      </p:sp>
    </p:spTree>
    <p:extLst>
      <p:ext uri="{BB962C8B-B14F-4D97-AF65-F5344CB8AC3E}">
        <p14:creationId xmlns:p14="http://schemas.microsoft.com/office/powerpoint/2010/main" val="28674799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842497"/>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 Establish Clear Objectives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Define clear, measurable goals for both the marketing and financial aspects of your plans. Ensure that all team members understand these goals and how their contributions will help achieve them.</a:t>
            </a:r>
          </a:p>
          <a:p>
            <a:pPr>
              <a:lnSpc>
                <a:spcPct val="150000"/>
              </a:lnSpc>
            </a:pPr>
            <a:r>
              <a:rPr lang="en-US" sz="2800" b="1" dirty="0">
                <a:latin typeface="Calibri" panose="020F0502020204030204" pitchFamily="34" charset="0"/>
                <a:cs typeface="Calibri" panose="020F0502020204030204" pitchFamily="34" charset="0"/>
              </a:rPr>
              <a:t>2. Assemble Diverse Teams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Include members from different backgrounds and departments (e.g., marketing, finance, sales, product development) to bring a variety of perspectives and expertise to the table. Diversity in skills and perspectives can lead to more innovative and comprehensive strategies.</a:t>
            </a:r>
          </a:p>
        </p:txBody>
      </p:sp>
    </p:spTree>
    <p:extLst>
      <p:ext uri="{BB962C8B-B14F-4D97-AF65-F5344CB8AC3E}">
        <p14:creationId xmlns:p14="http://schemas.microsoft.com/office/powerpoint/2010/main" val="2193108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842497"/>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3. Facilitate Open Communication</a:t>
            </a:r>
          </a:p>
          <a:p>
            <a:pPr>
              <a:lnSpc>
                <a:spcPct val="150000"/>
              </a:lnSpc>
            </a:pPr>
            <a:r>
              <a:rPr lang="en-US" sz="2800" dirty="0">
                <a:latin typeface="Calibri" panose="020F0502020204030204" pitchFamily="34" charset="0"/>
                <a:cs typeface="Calibri" panose="020F0502020204030204" pitchFamily="34" charset="0"/>
              </a:rPr>
              <a:t>Create an environment where open and honest communication is encouraged. Use tools like regular meetings, collaborative software, and team workshops to facilitate dialogue.</a:t>
            </a:r>
          </a:p>
          <a:p>
            <a:pPr>
              <a:lnSpc>
                <a:spcPct val="150000"/>
              </a:lnSpc>
            </a:pPr>
            <a:r>
              <a:rPr lang="en-US" sz="2800" dirty="0">
                <a:latin typeface="Calibri" panose="020F0502020204030204" pitchFamily="34" charset="0"/>
                <a:cs typeface="Calibri" panose="020F0502020204030204" pitchFamily="34" charset="0"/>
              </a:rPr>
              <a:t>Ensure all ideas are heard and considered, promoting an inclusive atmosphere.</a:t>
            </a:r>
          </a:p>
          <a:p>
            <a:pPr>
              <a:lnSpc>
                <a:spcPct val="150000"/>
              </a:lnSpc>
            </a:pPr>
            <a:r>
              <a:rPr lang="en-US" sz="2800" b="1" dirty="0">
                <a:latin typeface="Calibri" panose="020F0502020204030204" pitchFamily="34" charset="0"/>
                <a:cs typeface="Calibri" panose="020F0502020204030204" pitchFamily="34" charset="0"/>
              </a:rPr>
              <a:t>4. Use Collaborative Tools</a:t>
            </a:r>
          </a:p>
          <a:p>
            <a:pPr>
              <a:lnSpc>
                <a:spcPct val="150000"/>
              </a:lnSpc>
            </a:pPr>
            <a:r>
              <a:rPr lang="en-US" sz="2800" dirty="0">
                <a:latin typeface="Calibri" panose="020F0502020204030204" pitchFamily="34" charset="0"/>
                <a:cs typeface="Calibri" panose="020F0502020204030204" pitchFamily="34" charset="0"/>
              </a:rPr>
              <a:t>Employ project management and collaboration tools (like Slack, Microsoft Teams, Trello, or Asana) that enable document sharing, real-time editing, communication, and progress tracking.</a:t>
            </a:r>
          </a:p>
        </p:txBody>
      </p:sp>
    </p:spTree>
    <p:extLst>
      <p:ext uri="{BB962C8B-B14F-4D97-AF65-F5344CB8AC3E}">
        <p14:creationId xmlns:p14="http://schemas.microsoft.com/office/powerpoint/2010/main" val="3466785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842497"/>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5. Jointly Develop Marketing Plans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Market Research</a:t>
            </a:r>
            <a:r>
              <a:rPr lang="en-US" sz="2800" dirty="0">
                <a:latin typeface="Calibri" panose="020F0502020204030204" pitchFamily="34" charset="0"/>
                <a:cs typeface="Calibri" panose="020F0502020204030204" pitchFamily="34" charset="0"/>
              </a:rPr>
              <a:t>: Conduct research as a team to gather insights on market trends, customer needs, and competitor strategies. This should involve contributions from team members who interact directly with customers as well as from analysts.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Strategy Formulation</a:t>
            </a:r>
            <a:r>
              <a:rPr lang="en-US" sz="2800" dirty="0">
                <a:latin typeface="Calibri" panose="020F0502020204030204" pitchFamily="34" charset="0"/>
                <a:cs typeface="Calibri" panose="020F0502020204030204" pitchFamily="34" charset="0"/>
              </a:rPr>
              <a:t>: Develop marketing strategies as a group. Brainstorm sessions can be used to generate creative marketing tactics and channels.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Execution Planning</a:t>
            </a:r>
            <a:r>
              <a:rPr lang="en-US" sz="2800" dirty="0">
                <a:latin typeface="Calibri" panose="020F0502020204030204" pitchFamily="34" charset="0"/>
                <a:cs typeface="Calibri" panose="020F0502020204030204" pitchFamily="34" charset="0"/>
              </a:rPr>
              <a:t>: Assign roles and responsibilities clearly, ensuring each member knows what is expected in the implementation of marketing strategies.</a:t>
            </a:r>
          </a:p>
        </p:txBody>
      </p:sp>
    </p:spTree>
    <p:extLst>
      <p:ext uri="{BB962C8B-B14F-4D97-AF65-F5344CB8AC3E}">
        <p14:creationId xmlns:p14="http://schemas.microsoft.com/office/powerpoint/2010/main" val="23321383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6146170"/>
          </a:xfrm>
          <a:prstGeom prst="rect">
            <a:avLst/>
          </a:prstGeom>
          <a:solidFill>
            <a:schemeClr val="bg1"/>
          </a:solidFill>
          <a:ln>
            <a:solidFill>
              <a:srgbClr val="FF0000"/>
            </a:solidFill>
          </a:ln>
        </p:spPr>
        <p:txBody>
          <a:bodyPr wrap="square">
            <a:spAutoFit/>
          </a:bodyPr>
          <a:lstStyle/>
          <a:p>
            <a:pPr>
              <a:lnSpc>
                <a:spcPct val="150000"/>
              </a:lnSpc>
            </a:pPr>
            <a:r>
              <a:rPr lang="en-US" sz="2650" b="1" dirty="0">
                <a:latin typeface="Calibri" panose="020F0502020204030204" pitchFamily="34" charset="0"/>
                <a:cs typeface="Calibri" panose="020F0502020204030204" pitchFamily="34" charset="0"/>
              </a:rPr>
              <a:t>6. Co-create Financial Plans</a:t>
            </a:r>
          </a:p>
          <a:p>
            <a:pPr marL="457200" indent="-457200">
              <a:lnSpc>
                <a:spcPct val="150000"/>
              </a:lnSpc>
              <a:buFont typeface="Arial" panose="020B0604020202020204" pitchFamily="34" charset="0"/>
              <a:buChar char="•"/>
            </a:pPr>
            <a:r>
              <a:rPr lang="en-US" sz="2650" b="1" dirty="0">
                <a:latin typeface="Calibri" panose="020F0502020204030204" pitchFamily="34" charset="0"/>
                <a:cs typeface="Calibri" panose="020F0502020204030204" pitchFamily="34" charset="0"/>
              </a:rPr>
              <a:t>Budgeting</a:t>
            </a:r>
            <a:r>
              <a:rPr lang="en-US" sz="2650" dirty="0">
                <a:latin typeface="Calibri" panose="020F0502020204030204" pitchFamily="34" charset="0"/>
                <a:cs typeface="Calibri" panose="020F0502020204030204" pitchFamily="34" charset="0"/>
              </a:rPr>
              <a:t>: Collaborate on setting budgets that align with marketing strategies and business goals. Finance team members can provide data and forecasts, while marketing and sales can provide insight into necessary expenditures for campaigns.</a:t>
            </a:r>
          </a:p>
          <a:p>
            <a:pPr marL="457200" indent="-457200">
              <a:lnSpc>
                <a:spcPct val="150000"/>
              </a:lnSpc>
              <a:buFont typeface="Arial" panose="020B0604020202020204" pitchFamily="34" charset="0"/>
              <a:buChar char="•"/>
            </a:pPr>
            <a:r>
              <a:rPr lang="en-US" sz="2650" b="1" dirty="0">
                <a:latin typeface="Calibri" panose="020F0502020204030204" pitchFamily="34" charset="0"/>
                <a:cs typeface="Calibri" panose="020F0502020204030204" pitchFamily="34" charset="0"/>
              </a:rPr>
              <a:t>Forecasting</a:t>
            </a:r>
            <a:r>
              <a:rPr lang="en-US" sz="2650" dirty="0">
                <a:latin typeface="Calibri" panose="020F0502020204030204" pitchFamily="34" charset="0"/>
                <a:cs typeface="Calibri" panose="020F0502020204030204" pitchFamily="34" charset="0"/>
              </a:rPr>
              <a:t>: Work together to predict future financial outcomes based on different scenarios. This should include input from all departments to ensure realistic and comprehensive forecasting.</a:t>
            </a:r>
          </a:p>
          <a:p>
            <a:pPr marL="457200" indent="-457200">
              <a:lnSpc>
                <a:spcPct val="150000"/>
              </a:lnSpc>
              <a:buFont typeface="Arial" panose="020B0604020202020204" pitchFamily="34" charset="0"/>
              <a:buChar char="•"/>
            </a:pPr>
            <a:r>
              <a:rPr lang="en-US" sz="2650" b="1" dirty="0">
                <a:latin typeface="Calibri" panose="020F0502020204030204" pitchFamily="34" charset="0"/>
                <a:cs typeface="Calibri" panose="020F0502020204030204" pitchFamily="34" charset="0"/>
              </a:rPr>
              <a:t>Risk Management</a:t>
            </a:r>
            <a:r>
              <a:rPr lang="en-US" sz="2650" dirty="0">
                <a:latin typeface="Calibri" panose="020F0502020204030204" pitchFamily="34" charset="0"/>
                <a:cs typeface="Calibri" panose="020F0502020204030204" pitchFamily="34" charset="0"/>
              </a:rPr>
              <a:t>: Identify potential financial risks and develop mitigation strategies as a team. This approach ensures that all potential impacts are considered and addressed.</a:t>
            </a:r>
          </a:p>
        </p:txBody>
      </p:sp>
    </p:spTree>
    <p:extLst>
      <p:ext uri="{BB962C8B-B14F-4D97-AF65-F5344CB8AC3E}">
        <p14:creationId xmlns:p14="http://schemas.microsoft.com/office/powerpoint/2010/main" val="118472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2475570"/>
          </a:xfrm>
        </p:spPr>
        <p:txBody>
          <a:bodyPr anchor="b">
            <a:normAutofit fontScale="90000"/>
          </a:bodyPr>
          <a:lstStyle/>
          <a:p>
            <a:pPr>
              <a:lnSpc>
                <a:spcPct val="150000"/>
              </a:lnSpc>
            </a:pPr>
            <a:r>
              <a:rPr lang="en-US" dirty="0">
                <a:latin typeface="Söhne"/>
              </a:rPr>
              <a:t>Follow-Up Question: Can anyone give an example of a project where flexibility and quick decision-making led to its success or failure?</a:t>
            </a:r>
            <a:endParaRPr lang="en-AU" b="1" dirty="0">
              <a:latin typeface="Söhne"/>
            </a:endParaRPr>
          </a:p>
        </p:txBody>
      </p:sp>
      <p:sp>
        <p:nvSpPr>
          <p:cNvPr id="6" name="Title 1">
            <a:extLst>
              <a:ext uri="{FF2B5EF4-FFF2-40B4-BE49-F238E27FC236}">
                <a16:creationId xmlns:a16="http://schemas.microsoft.com/office/drawing/2014/main" id="{349E7B21-C39B-2AF5-B40E-6C126052D935}"/>
              </a:ext>
            </a:extLst>
          </p:cNvPr>
          <p:cNvSpPr txBox="1">
            <a:spLocks/>
          </p:cNvSpPr>
          <p:nvPr/>
        </p:nvSpPr>
        <p:spPr>
          <a:xfrm>
            <a:off x="0" y="2442118"/>
            <a:ext cx="12192000" cy="869794"/>
          </a:xfrm>
          <a:prstGeom prst="rect">
            <a:avLst/>
          </a:prstGeom>
        </p:spPr>
        <p:txBody>
          <a:bodyPr vert="horz" lIns="91440" tIns="45720" rIns="91440" bIns="45720" rtlCol="0" anchor="b">
            <a:normAutofit fontScale="90000" lnSpcReduction="10000"/>
          </a:bodyPr>
          <a:lstStyle>
            <a:lvl1pPr algn="l" defTabSz="914400" rtl="0" eaLnBrk="1" latinLnBrk="0" hangingPunct="1">
              <a:lnSpc>
                <a:spcPct val="90000"/>
              </a:lnSpc>
              <a:spcBef>
                <a:spcPct val="0"/>
              </a:spcBef>
              <a:buNone/>
              <a:defRPr lang="en-AU" sz="4400" b="1" kern="1200" smtClean="0">
                <a:solidFill>
                  <a:schemeClr val="bg2"/>
                </a:solidFill>
                <a:latin typeface="+mj-lt"/>
                <a:ea typeface="+mj-ea"/>
                <a:cs typeface="+mj-cs"/>
              </a:defRPr>
            </a:lvl1pPr>
          </a:lstStyle>
          <a:p>
            <a:pPr>
              <a:lnSpc>
                <a:spcPct val="150000"/>
              </a:lnSpc>
            </a:pPr>
            <a:r>
              <a:rPr lang="en-US" dirty="0">
                <a:highlight>
                  <a:srgbClr val="FFFF00"/>
                </a:highlight>
                <a:latin typeface="Söhne"/>
              </a:rPr>
              <a:t>Example of Success:</a:t>
            </a:r>
          </a:p>
        </p:txBody>
      </p:sp>
      <p:sp>
        <p:nvSpPr>
          <p:cNvPr id="7" name="Content Placeholder 2">
            <a:extLst>
              <a:ext uri="{FF2B5EF4-FFF2-40B4-BE49-F238E27FC236}">
                <a16:creationId xmlns:a16="http://schemas.microsoft.com/office/drawing/2014/main" id="{886BAFDA-3314-7F9B-A971-71AC7549E847}"/>
              </a:ext>
            </a:extLst>
          </p:cNvPr>
          <p:cNvSpPr>
            <a:spLocks/>
          </p:cNvSpPr>
          <p:nvPr/>
        </p:nvSpPr>
        <p:spPr>
          <a:xfrm>
            <a:off x="0" y="3401122"/>
            <a:ext cx="12192000" cy="3423424"/>
          </a:xfrm>
          <a:prstGeom prst="rect">
            <a:avLst/>
          </a:prstGeom>
          <a:solidFill>
            <a:schemeClr val="bg1"/>
          </a:solidFill>
          <a:ln>
            <a:solidFill>
              <a:schemeClr val="accent1"/>
            </a:solidFill>
          </a:ln>
        </p:spPr>
        <p:txBody>
          <a:bodyPr>
            <a:noAutofit/>
          </a:bodyPr>
          <a:lstStyle/>
          <a:p>
            <a:pPr lvl="0" eaLnBrk="0" fontAlgn="base" hangingPunct="0">
              <a:lnSpc>
                <a:spcPct val="150000"/>
              </a:lnSpc>
              <a:spcBef>
                <a:spcPct val="0"/>
              </a:spcBef>
              <a:spcAft>
                <a:spcPct val="0"/>
              </a:spcAft>
            </a:pPr>
            <a:r>
              <a:rPr lang="en-US" sz="2800" dirty="0">
                <a:latin typeface="Calibri" panose="020F0502020204030204" pitchFamily="34" charset="0"/>
                <a:cs typeface="Calibri" panose="020F0502020204030204" pitchFamily="34" charset="0"/>
              </a:rPr>
              <a:t>Amazon's launch of AWS is a testament to the power of flexibility and rapid decision-making. By quickly capitalizing on the emerging cloud computing technology and adapting their infrastructure, Amazon not only created a new revenue stream but also established a dominant position in the cloud services market.</a:t>
            </a:r>
            <a:endParaRPr lang="en-US" altLang="en-US"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94225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7. Regular Review and Adjustments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ri" panose="020F0502020204030204" pitchFamily="34" charset="0"/>
                <a:cs typeface="Calibri" panose="020F0502020204030204" pitchFamily="34" charset="0"/>
              </a:rPr>
              <a:t>Hold regular review meetings to assess the progress of the plans against the set objectives. This allows the team to make timely adjustments based on performance, market changes, and other external factors.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ri" panose="020F0502020204030204" pitchFamily="34" charset="0"/>
                <a:cs typeface="Calibri" panose="020F0502020204030204" pitchFamily="34" charset="0"/>
              </a:rPr>
              <a:t>Celebrate successes and analyze setbacks as a team to learn and improve continuously. </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5753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5196166"/>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8. Training and Development</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Invest in training and development programs to enhance team members' skills in areas such as digital marketing, data analysis, financial management, and strategic planning. This elevates the team's ability to contribute effectively.</a:t>
            </a:r>
          </a:p>
          <a:p>
            <a:pPr>
              <a:lnSpc>
                <a:spcPct val="150000"/>
              </a:lnSpc>
            </a:pPr>
            <a:r>
              <a:rPr lang="en-US" sz="2800" b="1" dirty="0">
                <a:latin typeface="Calibri" panose="020F0502020204030204" pitchFamily="34" charset="0"/>
                <a:cs typeface="Calibri" panose="020F0502020204030204" pitchFamily="34" charset="0"/>
              </a:rPr>
              <a:t>9. Feedback Mechanism</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Implement a system for providing constructive feedback. This should be a two-way mechanism where team members can give and receive feedback on their contributions and collaborative practices.</a:t>
            </a:r>
          </a:p>
        </p:txBody>
      </p:sp>
    </p:spTree>
    <p:extLst>
      <p:ext uri="{BB962C8B-B14F-4D97-AF65-F5344CB8AC3E}">
        <p14:creationId xmlns:p14="http://schemas.microsoft.com/office/powerpoint/2010/main" val="202396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a:bodyPr>
          <a:lstStyle/>
          <a:p>
            <a:r>
              <a:rPr lang="en-AU" b="1" dirty="0">
                <a:latin typeface="Söhne"/>
              </a:rPr>
              <a:t>6. </a:t>
            </a:r>
            <a:r>
              <a:rPr lang="en-US" b="1" i="0" dirty="0">
                <a:effectLst/>
                <a:latin typeface="Söhne"/>
              </a:rPr>
              <a:t>Collaborative Strategies</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10. Document and Share Learning</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Keep detailed records of meetings, strategies, and outcomes. Use these documents as learning tools and a basis for future planning sessions.</a:t>
            </a:r>
          </a:p>
          <a:p>
            <a:pPr>
              <a:lnSpc>
                <a:spcPct val="150000"/>
              </a:lnSpc>
            </a:pPr>
            <a:r>
              <a:rPr lang="en-US" sz="2800" dirty="0">
                <a:latin typeface="Calibri" panose="020F0502020204030204" pitchFamily="34" charset="0"/>
                <a:cs typeface="Calibri" panose="020F0502020204030204" pitchFamily="34" charset="0"/>
              </a:rPr>
              <a:t>By fostering a collaborative environment, we not only enhance the effectiveness of our marketing and financial plans but also build a stronger, more cohesive team capable of navigating the complexities of entrepreneurial ventures.</a:t>
            </a:r>
          </a:p>
        </p:txBody>
      </p:sp>
    </p:spTree>
    <p:extLst>
      <p:ext uri="{BB962C8B-B14F-4D97-AF65-F5344CB8AC3E}">
        <p14:creationId xmlns:p14="http://schemas.microsoft.com/office/powerpoint/2010/main" val="12118682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fontScale="90000"/>
          </a:bodyPr>
          <a:lstStyle/>
          <a:p>
            <a:r>
              <a:rPr lang="en-AU" b="1" dirty="0">
                <a:latin typeface="Söhne"/>
              </a:rPr>
              <a:t>7. </a:t>
            </a:r>
            <a:r>
              <a:rPr lang="en-US" b="1" i="0" dirty="0">
                <a:effectLst/>
                <a:latin typeface="Söhne"/>
              </a:rPr>
              <a:t>Examples of Entrepreneurial Project Management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Launching a new tech startup.</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Developing a new software product.</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Creating a mobile app for social networking.</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Expansion of a small e-commerce business.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Implementing a new business model in an existing company.</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6. Developing an online learning platform.</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7. Launching a digital marketing campaign. </a:t>
            </a:r>
          </a:p>
        </p:txBody>
      </p:sp>
    </p:spTree>
    <p:extLst>
      <p:ext uri="{BB962C8B-B14F-4D97-AF65-F5344CB8AC3E}">
        <p14:creationId xmlns:p14="http://schemas.microsoft.com/office/powerpoint/2010/main" val="12362365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fontScale="90000"/>
          </a:bodyPr>
          <a:lstStyle/>
          <a:p>
            <a:r>
              <a:rPr lang="en-AU" b="1" dirty="0">
                <a:latin typeface="Söhne"/>
              </a:rPr>
              <a:t>7. </a:t>
            </a:r>
            <a:r>
              <a:rPr lang="en-US" b="1" i="0" dirty="0">
                <a:effectLst/>
                <a:latin typeface="Söhne"/>
              </a:rPr>
              <a:t>Examples of Entrepreneurial Project Management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8. Setting up a crowdfunding campaign for a new product.</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9. Implementing a CRM system for better customer engagement.</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10. Developing a new game with a small team.</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11. Organizing a virtual reality expo.</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12. Launching a freelance graphic design service.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13. Setting up an organic cafe.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14. Developing a fintech service. </a:t>
            </a:r>
          </a:p>
        </p:txBody>
      </p:sp>
    </p:spTree>
    <p:extLst>
      <p:ext uri="{BB962C8B-B14F-4D97-AF65-F5344CB8AC3E}">
        <p14:creationId xmlns:p14="http://schemas.microsoft.com/office/powerpoint/2010/main" val="14762468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710005"/>
          </a:xfrm>
        </p:spPr>
        <p:txBody>
          <a:bodyPr anchor="b">
            <a:normAutofit fontScale="90000"/>
          </a:bodyPr>
          <a:lstStyle/>
          <a:p>
            <a:r>
              <a:rPr lang="en-AU" b="1" dirty="0">
                <a:latin typeface="Söhne"/>
              </a:rPr>
              <a:t>7. </a:t>
            </a:r>
            <a:r>
              <a:rPr lang="en-US" b="1" i="0" dirty="0">
                <a:effectLst/>
                <a:latin typeface="Söhne"/>
              </a:rPr>
              <a:t>Examples of Entrepreneurial Project Management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656215"/>
            <a:ext cx="12192000" cy="6227878"/>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656215"/>
            <a:ext cx="12192000" cy="3903504"/>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15. Planning and launching a co-working space.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16. Organizing a tech workshop or seminar.</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17. Implementing green technologies in existing operations.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18. Planning a new logistics framework for e-commerce.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19. Developing an AI-powered customer service tool.</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20. Launching a health tech startup. </a:t>
            </a:r>
          </a:p>
        </p:txBody>
      </p:sp>
    </p:spTree>
    <p:extLst>
      <p:ext uri="{BB962C8B-B14F-4D97-AF65-F5344CB8AC3E}">
        <p14:creationId xmlns:p14="http://schemas.microsoft.com/office/powerpoint/2010/main" val="209658436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1137423"/>
          </a:xfrm>
        </p:spPr>
        <p:txBody>
          <a:bodyPr anchor="b">
            <a:normAutofit fontScale="90000"/>
          </a:bodyPr>
          <a:lstStyle/>
          <a:p>
            <a:r>
              <a:rPr lang="en-AU" b="1" dirty="0">
                <a:latin typeface="Söhne"/>
              </a:rPr>
              <a:t>8. </a:t>
            </a:r>
            <a:r>
              <a:rPr lang="en-US" b="1" i="0" dirty="0">
                <a:effectLst/>
                <a:latin typeface="Söhne"/>
              </a:rPr>
              <a:t>Case Studies Relating to AI, Software, and Game Development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3903504"/>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AI for Predictive Maintenance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How a startup used AI to predict machinery failure, reducing downtime.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Mobile Game Development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journey of a small team creating a successful mobile game.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3. Software as a Service (SaaS)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development and scaling of a SaaS platform.</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4. Virtual Reality Training Software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Implementation in medical education. </a:t>
            </a:r>
          </a:p>
        </p:txBody>
      </p:sp>
    </p:spTree>
    <p:extLst>
      <p:ext uri="{BB962C8B-B14F-4D97-AF65-F5344CB8AC3E}">
        <p14:creationId xmlns:p14="http://schemas.microsoft.com/office/powerpoint/2010/main" val="19256966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1137423"/>
          </a:xfrm>
        </p:spPr>
        <p:txBody>
          <a:bodyPr anchor="b">
            <a:normAutofit fontScale="90000"/>
          </a:bodyPr>
          <a:lstStyle/>
          <a:p>
            <a:r>
              <a:rPr lang="en-AU" b="1" dirty="0">
                <a:latin typeface="Söhne"/>
              </a:rPr>
              <a:t>8. </a:t>
            </a:r>
            <a:r>
              <a:rPr lang="en-US" b="1" i="0" dirty="0">
                <a:effectLst/>
                <a:latin typeface="Söhne"/>
              </a:rPr>
              <a:t>Case Studies Relating to AI, Software, and Game Development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5. Blockchain for Secure Transactions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 startup's approach to enhancing e-commerce security.</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6. AI in E-commerce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Customizing user experiences with AI.</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7. Cloud Computing Services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 startup providing cloud solutions to small businesses.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8. Cybersecurity Solutions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Developing advanced security software.</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9. Data Analytics Platform</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How data is transforming marketing strategies. </a:t>
            </a:r>
          </a:p>
        </p:txBody>
      </p:sp>
    </p:spTree>
    <p:extLst>
      <p:ext uri="{BB962C8B-B14F-4D97-AF65-F5344CB8AC3E}">
        <p14:creationId xmlns:p14="http://schemas.microsoft.com/office/powerpoint/2010/main" val="34578404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1137423"/>
          </a:xfrm>
        </p:spPr>
        <p:txBody>
          <a:bodyPr anchor="b">
            <a:normAutofit fontScale="90000"/>
          </a:bodyPr>
          <a:lstStyle/>
          <a:p>
            <a:r>
              <a:rPr lang="en-AU" b="1" dirty="0">
                <a:latin typeface="Söhne"/>
              </a:rPr>
              <a:t>8. </a:t>
            </a:r>
            <a:r>
              <a:rPr lang="en-US" b="1" i="0" dirty="0">
                <a:effectLst/>
                <a:latin typeface="Söhne"/>
              </a:rPr>
              <a:t>Case Studies Relating to AI, Software, and Game Development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10. AI in Agriculture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Creating predictive models for crop management.</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11. Educational Software for Remote Learning</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Innovations during the COVID-19 pandemic.</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12. Game Development with AI</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Enhancing user experience in games.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13. Healthcare App Development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 startup's approach to patient management systems.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14. AI for Environmental Monitoring</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Using AI to track environmental changes. </a:t>
            </a:r>
          </a:p>
        </p:txBody>
      </p:sp>
    </p:spTree>
    <p:extLst>
      <p:ext uri="{BB962C8B-B14F-4D97-AF65-F5344CB8AC3E}">
        <p14:creationId xmlns:p14="http://schemas.microsoft.com/office/powerpoint/2010/main" val="15862501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1137423"/>
          </a:xfrm>
        </p:spPr>
        <p:txBody>
          <a:bodyPr anchor="b">
            <a:normAutofit fontScale="90000"/>
          </a:bodyPr>
          <a:lstStyle/>
          <a:p>
            <a:r>
              <a:rPr lang="en-AU" b="1" dirty="0">
                <a:latin typeface="Söhne"/>
              </a:rPr>
              <a:t>8. </a:t>
            </a:r>
            <a:r>
              <a:rPr lang="en-US" b="1" i="0" dirty="0">
                <a:effectLst/>
                <a:latin typeface="Söhne"/>
              </a:rPr>
              <a:t>Case Studies Relating to AI, Software, and Game Development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a:lnSpc>
                <a:spcPct val="150000"/>
              </a:lnSpc>
            </a:pPr>
            <a:endParaRPr lang="en-US" sz="28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5842497"/>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15. Software for Real Estate Management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Automating property management processes.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16. E-sports Platform Development</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Building a community and platform for gamers.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17. AI in Logistics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Optimizing delivery routes and times.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18. Smart Home Technology</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Developing integrated home systems.</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19. Wearable Fitness Technology</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Combining health monitoring and technology.</a:t>
            </a:r>
          </a:p>
          <a:p>
            <a:pPr marL="0" marR="0" lvl="0" indent="0" algn="l" defTabSz="914400" rtl="0" eaLnBrk="0" fontAlgn="base" latinLnBrk="0" hangingPunct="0">
              <a:lnSpc>
                <a:spcPct val="15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20. Financial Planning Software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AI-driven solutions for personal finance management. </a:t>
            </a:r>
          </a:p>
        </p:txBody>
      </p:sp>
    </p:spTree>
    <p:extLst>
      <p:ext uri="{BB962C8B-B14F-4D97-AF65-F5344CB8AC3E}">
        <p14:creationId xmlns:p14="http://schemas.microsoft.com/office/powerpoint/2010/main" val="3998719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2"/>
            <a:ext cx="12192000" cy="869794"/>
          </a:xfrm>
        </p:spPr>
        <p:txBody>
          <a:bodyPr anchor="b">
            <a:normAutofit fontScale="90000"/>
          </a:bodyPr>
          <a:lstStyle/>
          <a:p>
            <a:pPr>
              <a:lnSpc>
                <a:spcPct val="150000"/>
              </a:lnSpc>
            </a:pPr>
            <a:r>
              <a:rPr lang="en-US" b="1" dirty="0">
                <a:highlight>
                  <a:srgbClr val="FFFF00"/>
                </a:highlight>
                <a:latin typeface="Söhne"/>
              </a:rPr>
              <a:t>Example of Failure:</a:t>
            </a:r>
            <a:endParaRPr lang="en-AU" b="1" dirty="0">
              <a:highlight>
                <a:srgbClr val="FFFF00"/>
              </a:highlight>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959006"/>
            <a:ext cx="12192000" cy="3423424"/>
          </a:xfrm>
          <a:prstGeom prst="rect">
            <a:avLst/>
          </a:prstGeom>
          <a:solidFill>
            <a:schemeClr val="bg1"/>
          </a:solidFill>
          <a:ln>
            <a:solidFill>
              <a:schemeClr val="accent1"/>
            </a:solidFill>
          </a:ln>
        </p:spPr>
        <p:txBody>
          <a:bodyPr>
            <a:noAutofit/>
          </a:bodyPr>
          <a:lstStyle/>
          <a:p>
            <a:pPr lvl="0" eaLnBrk="0" fontAlgn="base" hangingPunct="0">
              <a:lnSpc>
                <a:spcPct val="150000"/>
              </a:lnSpc>
              <a:spcBef>
                <a:spcPct val="0"/>
              </a:spcBef>
              <a:spcAft>
                <a:spcPct val="0"/>
              </a:spcAft>
            </a:pPr>
            <a:r>
              <a:rPr lang="en-US" sz="2800" dirty="0">
                <a:latin typeface="Calibri" panose="020F0502020204030204" pitchFamily="34" charset="0"/>
                <a:cs typeface="Calibri" panose="020F0502020204030204" pitchFamily="34" charset="0"/>
              </a:rPr>
              <a:t>BlackBerry's decline illustrates the consequences of poor flexibility and slow decision-making. As the smartphone market evolved towards touchscreens and app-centric models, BlackBerry's delayed response and commitment to traditional designs caused them to lose market share and relevance, demonstrating how crucial these skills are in technology and e-commerce sectors.</a:t>
            </a:r>
            <a:endParaRPr lang="en-US" altLang="en-US"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28623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615247" y="19364"/>
            <a:ext cx="10961506" cy="1014984"/>
          </a:xfrm>
        </p:spPr>
        <p:txBody>
          <a:bodyPr anchor="b">
            <a:normAutofit/>
          </a:bodyPr>
          <a:lstStyle/>
          <a:p>
            <a:r>
              <a:rPr lang="en-AU" b="1" dirty="0">
                <a:latin typeface="Söhne"/>
              </a:rPr>
              <a:t>9. </a:t>
            </a:r>
            <a:r>
              <a:rPr lang="en-US" b="1" i="0" dirty="0">
                <a:effectLst/>
                <a:latin typeface="Söhne"/>
              </a:rPr>
              <a:t>Learning Activities</a:t>
            </a:r>
            <a:endParaRPr lang="en-AU" b="1" dirty="0">
              <a:latin typeface="Söhne"/>
            </a:endParaRPr>
          </a:p>
        </p:txBody>
      </p:sp>
      <p:pic>
        <p:nvPicPr>
          <p:cNvPr id="4" name="Picture 3">
            <a:extLst>
              <a:ext uri="{FF2B5EF4-FFF2-40B4-BE49-F238E27FC236}">
                <a16:creationId xmlns:a16="http://schemas.microsoft.com/office/drawing/2014/main" id="{FE332B1C-A133-C2F8-C088-49C360F10245}"/>
              </a:ext>
            </a:extLst>
          </p:cNvPr>
          <p:cNvPicPr>
            <a:picLocks noChangeAspect="1"/>
          </p:cNvPicPr>
          <p:nvPr/>
        </p:nvPicPr>
        <p:blipFill rotWithShape="1">
          <a:blip r:embed="rId3"/>
          <a:srcRect l="22957" t="15083" r="26280" b="10731"/>
          <a:stretch/>
        </p:blipFill>
        <p:spPr>
          <a:xfrm>
            <a:off x="0" y="1109914"/>
            <a:ext cx="6188927" cy="5087672"/>
          </a:xfrm>
          <a:prstGeom prst="rect">
            <a:avLst/>
          </a:prstGeom>
        </p:spPr>
      </p:pic>
      <p:sp>
        <p:nvSpPr>
          <p:cNvPr id="9" name="TextBox 8">
            <a:extLst>
              <a:ext uri="{FF2B5EF4-FFF2-40B4-BE49-F238E27FC236}">
                <a16:creationId xmlns:a16="http://schemas.microsoft.com/office/drawing/2014/main" id="{F1645CCB-1F08-DE0D-45F3-70CC8B40F023}"/>
              </a:ext>
            </a:extLst>
          </p:cNvPr>
          <p:cNvSpPr txBox="1"/>
          <p:nvPr/>
        </p:nvSpPr>
        <p:spPr>
          <a:xfrm>
            <a:off x="6188927" y="1214812"/>
            <a:ext cx="6003073" cy="523220"/>
          </a:xfrm>
          <a:prstGeom prst="rect">
            <a:avLst/>
          </a:prstGeom>
          <a:noFill/>
          <a:ln>
            <a:solidFill>
              <a:srgbClr val="FF0000"/>
            </a:solidFill>
          </a:ln>
        </p:spPr>
        <p:txBody>
          <a:bodyPr wrap="square">
            <a:spAutoFit/>
          </a:bodyPr>
          <a:lstStyle/>
          <a:p>
            <a:r>
              <a:rPr lang="en-AU" sz="2800" dirty="0">
                <a:latin typeface="Calibri" panose="020F0502020204030204" pitchFamily="34" charset="0"/>
                <a:cs typeface="Calibri" panose="020F0502020204030204" pitchFamily="34" charset="0"/>
              </a:rPr>
              <a:t>https://www.onlinegantt.com/#/</a:t>
            </a:r>
          </a:p>
        </p:txBody>
      </p:sp>
    </p:spTree>
    <p:extLst>
      <p:ext uri="{BB962C8B-B14F-4D97-AF65-F5344CB8AC3E}">
        <p14:creationId xmlns:p14="http://schemas.microsoft.com/office/powerpoint/2010/main" val="419334679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615247" y="19364"/>
            <a:ext cx="10961506" cy="1014984"/>
          </a:xfrm>
        </p:spPr>
        <p:txBody>
          <a:bodyPr anchor="b">
            <a:normAutofit/>
          </a:bodyPr>
          <a:lstStyle/>
          <a:p>
            <a:r>
              <a:rPr lang="en-AU" b="1" dirty="0">
                <a:latin typeface="Söhne"/>
              </a:rPr>
              <a:t>9. </a:t>
            </a:r>
            <a:r>
              <a:rPr lang="en-US" b="1" i="0" dirty="0">
                <a:effectLst/>
                <a:latin typeface="Söhne"/>
              </a:rPr>
              <a:t>Learning Activities</a:t>
            </a:r>
            <a:endParaRPr lang="en-AU" b="1" dirty="0">
              <a:latin typeface="Söhne"/>
            </a:endParaRPr>
          </a:p>
        </p:txBody>
      </p:sp>
      <p:pic>
        <p:nvPicPr>
          <p:cNvPr id="11" name="Picture 10">
            <a:extLst>
              <a:ext uri="{FF2B5EF4-FFF2-40B4-BE49-F238E27FC236}">
                <a16:creationId xmlns:a16="http://schemas.microsoft.com/office/drawing/2014/main" id="{ED6AC56C-475F-61E4-81F7-CE0418BEAE7B}"/>
              </a:ext>
            </a:extLst>
          </p:cNvPr>
          <p:cNvPicPr>
            <a:picLocks noChangeAspect="1"/>
          </p:cNvPicPr>
          <p:nvPr/>
        </p:nvPicPr>
        <p:blipFill rotWithShape="1">
          <a:blip r:embed="rId3"/>
          <a:srcRect b="6504"/>
          <a:stretch/>
        </p:blipFill>
        <p:spPr>
          <a:xfrm>
            <a:off x="615247" y="1093184"/>
            <a:ext cx="10961506" cy="5764816"/>
          </a:xfrm>
          <a:prstGeom prst="rect">
            <a:avLst/>
          </a:prstGeom>
        </p:spPr>
      </p:pic>
    </p:spTree>
    <p:extLst>
      <p:ext uri="{BB962C8B-B14F-4D97-AF65-F5344CB8AC3E}">
        <p14:creationId xmlns:p14="http://schemas.microsoft.com/office/powerpoint/2010/main" val="22617444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615247" y="19364"/>
            <a:ext cx="10961506" cy="1014984"/>
          </a:xfrm>
        </p:spPr>
        <p:txBody>
          <a:bodyPr anchor="b">
            <a:normAutofit/>
          </a:bodyPr>
          <a:lstStyle/>
          <a:p>
            <a:r>
              <a:rPr lang="en-AU" b="1" dirty="0">
                <a:latin typeface="Söhne"/>
              </a:rPr>
              <a:t>9. </a:t>
            </a:r>
            <a:r>
              <a:rPr lang="en-US" b="1" i="0" dirty="0">
                <a:effectLst/>
                <a:latin typeface="Söhne"/>
              </a:rPr>
              <a:t>Learning Activities</a:t>
            </a:r>
            <a:endParaRPr lang="en-AU" b="1" dirty="0">
              <a:latin typeface="Söhne"/>
            </a:endParaRPr>
          </a:p>
        </p:txBody>
      </p:sp>
      <p:pic>
        <p:nvPicPr>
          <p:cNvPr id="4" name="Picture 3">
            <a:extLst>
              <a:ext uri="{FF2B5EF4-FFF2-40B4-BE49-F238E27FC236}">
                <a16:creationId xmlns:a16="http://schemas.microsoft.com/office/drawing/2014/main" id="{62D36A1B-7614-7E67-8A36-05B70E587149}"/>
              </a:ext>
            </a:extLst>
          </p:cNvPr>
          <p:cNvPicPr>
            <a:picLocks noChangeAspect="1"/>
          </p:cNvPicPr>
          <p:nvPr/>
        </p:nvPicPr>
        <p:blipFill rotWithShape="1">
          <a:blip r:embed="rId3"/>
          <a:srcRect l="24970" t="25853" r="26647" b="8780"/>
          <a:stretch/>
        </p:blipFill>
        <p:spPr>
          <a:xfrm>
            <a:off x="-1" y="1282390"/>
            <a:ext cx="7311579" cy="5556246"/>
          </a:xfrm>
          <a:prstGeom prst="rect">
            <a:avLst/>
          </a:prstGeom>
        </p:spPr>
      </p:pic>
    </p:spTree>
    <p:extLst>
      <p:ext uri="{BB962C8B-B14F-4D97-AF65-F5344CB8AC3E}">
        <p14:creationId xmlns:p14="http://schemas.microsoft.com/office/powerpoint/2010/main" val="290201400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615247" y="19364"/>
            <a:ext cx="10961506" cy="1014984"/>
          </a:xfrm>
        </p:spPr>
        <p:txBody>
          <a:bodyPr anchor="b">
            <a:normAutofit/>
          </a:bodyPr>
          <a:lstStyle/>
          <a:p>
            <a:r>
              <a:rPr lang="en-AU" b="1" dirty="0">
                <a:latin typeface="Söhne"/>
              </a:rPr>
              <a:t>9. </a:t>
            </a:r>
            <a:r>
              <a:rPr lang="en-US" b="1" i="0" dirty="0">
                <a:effectLst/>
                <a:latin typeface="Söhne"/>
              </a:rPr>
              <a:t>Learning Activities</a:t>
            </a:r>
            <a:endParaRPr lang="en-AU" b="1" dirty="0">
              <a:latin typeface="Söhne"/>
            </a:endParaRPr>
          </a:p>
        </p:txBody>
      </p:sp>
      <p:pic>
        <p:nvPicPr>
          <p:cNvPr id="5" name="Picture 4">
            <a:extLst>
              <a:ext uri="{FF2B5EF4-FFF2-40B4-BE49-F238E27FC236}">
                <a16:creationId xmlns:a16="http://schemas.microsoft.com/office/drawing/2014/main" id="{DE3A474E-8FAE-5E00-D8DA-9BF69BB8B8A0}"/>
              </a:ext>
            </a:extLst>
          </p:cNvPr>
          <p:cNvPicPr>
            <a:picLocks noChangeAspect="1"/>
          </p:cNvPicPr>
          <p:nvPr/>
        </p:nvPicPr>
        <p:blipFill rotWithShape="1">
          <a:blip r:embed="rId3"/>
          <a:srcRect l="24146" t="16423" r="31220" b="17724"/>
          <a:stretch/>
        </p:blipFill>
        <p:spPr>
          <a:xfrm>
            <a:off x="0" y="1170877"/>
            <a:ext cx="6735337" cy="5589779"/>
          </a:xfrm>
          <a:prstGeom prst="rect">
            <a:avLst/>
          </a:prstGeom>
        </p:spPr>
      </p:pic>
    </p:spTree>
    <p:extLst>
      <p:ext uri="{BB962C8B-B14F-4D97-AF65-F5344CB8AC3E}">
        <p14:creationId xmlns:p14="http://schemas.microsoft.com/office/powerpoint/2010/main" val="296646783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Graphic 1" descr="Workforce Management">
            <a:extLst>
              <a:ext uri="{FF2B5EF4-FFF2-40B4-BE49-F238E27FC236}">
                <a16:creationId xmlns:a16="http://schemas.microsoft.com/office/drawing/2014/main" id="{3740A0B8-BA1A-79A3-4006-0A7235D3DF2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57030" y="1140631"/>
            <a:ext cx="2213635" cy="2213635"/>
          </a:xfrm>
          <a:prstGeom prst="rect">
            <a:avLst/>
          </a:prstGeom>
        </p:spPr>
      </p:pic>
      <p:sp>
        <p:nvSpPr>
          <p:cNvPr id="3" name="Title 1">
            <a:extLst>
              <a:ext uri="{FF2B5EF4-FFF2-40B4-BE49-F238E27FC236}">
                <a16:creationId xmlns:a16="http://schemas.microsoft.com/office/drawing/2014/main" id="{DAFC02F3-6092-4153-2FF1-CD0692C1E455}"/>
              </a:ext>
            </a:extLst>
          </p:cNvPr>
          <p:cNvSpPr txBox="1">
            <a:spLocks/>
          </p:cNvSpPr>
          <p:nvPr/>
        </p:nvSpPr>
        <p:spPr>
          <a:xfrm>
            <a:off x="741467" y="3743661"/>
            <a:ext cx="10866033" cy="94667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lang="en-AU" sz="6000" b="1" kern="1200">
                <a:solidFill>
                  <a:schemeClr val="bg2"/>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a:ln>
                  <a:noFill/>
                </a:ln>
                <a:solidFill>
                  <a:srgbClr val="FF5000"/>
                </a:solidFill>
                <a:effectLst/>
                <a:uLnTx/>
                <a:uFillTx/>
                <a:latin typeface="Calibri" panose="020F0502020204030204" pitchFamily="34" charset="0"/>
                <a:ea typeface="+mj-ea"/>
                <a:cs typeface="Calibri" panose="020F0502020204030204" pitchFamily="34" charset="0"/>
              </a:rPr>
              <a:t>10. Attendance </a:t>
            </a:r>
          </a:p>
        </p:txBody>
      </p:sp>
    </p:spTree>
    <p:extLst>
      <p:ext uri="{BB962C8B-B14F-4D97-AF65-F5344CB8AC3E}">
        <p14:creationId xmlns:p14="http://schemas.microsoft.com/office/powerpoint/2010/main" val="268361419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Step-by-Step Guide to Achieving High Distinction in Assessment 2</a:t>
            </a:r>
          </a:p>
          <a:p>
            <a:pPr>
              <a:lnSpc>
                <a:spcPct val="150000"/>
              </a:lnSpc>
            </a:pPr>
            <a:r>
              <a:rPr lang="en-US" sz="2800" b="1" dirty="0">
                <a:latin typeface="Calibri" panose="020F0502020204030204" pitchFamily="34" charset="0"/>
                <a:cs typeface="Calibri" panose="020F0502020204030204" pitchFamily="34" charset="0"/>
              </a:rPr>
              <a:t>1. Form a Well-Balanced Group:</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Form a group with students who bring diverse skills to the table—coding, market analysis, writing, and project management.</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Ensure all group members are committed and understand the roles they will play.</a:t>
            </a:r>
          </a:p>
        </p:txBody>
      </p:sp>
    </p:spTree>
    <p:extLst>
      <p:ext uri="{BB962C8B-B14F-4D97-AF65-F5344CB8AC3E}">
        <p14:creationId xmlns:p14="http://schemas.microsoft.com/office/powerpoint/2010/main" val="55179590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35716"/>
            <a:ext cx="12192000" cy="5196166"/>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2. Identify and Understand the Market Gap:</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Revisit the findings from Assessment 1 regarding the market gap.</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Conduct additional research to deepen your understanding of the problem and confirm the gap in the current market.</a:t>
            </a:r>
          </a:p>
          <a:p>
            <a:pPr>
              <a:lnSpc>
                <a:spcPct val="150000"/>
              </a:lnSpc>
            </a:pPr>
            <a:r>
              <a:rPr lang="en-US" sz="2800" b="1" dirty="0">
                <a:latin typeface="Calibri" panose="020F0502020204030204" pitchFamily="34" charset="0"/>
                <a:cs typeface="Calibri" panose="020F0502020204030204" pitchFamily="34" charset="0"/>
              </a:rPr>
              <a:t>3. Develop an Innovative Business Concept:</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Brainstorm innovative solutions that are not only unique but feasible.</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Evaluate each idea against the market gap and potential technical challenges.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Select the most viable solution that offers a clear competitive advantage.</a:t>
            </a:r>
          </a:p>
        </p:txBody>
      </p:sp>
    </p:spTree>
    <p:extLst>
      <p:ext uri="{BB962C8B-B14F-4D97-AF65-F5344CB8AC3E}">
        <p14:creationId xmlns:p14="http://schemas.microsoft.com/office/powerpoint/2010/main" val="397432923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48181"/>
            <a:ext cx="12192000" cy="3903504"/>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4. Competitive Analysis: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Perform a thorough competitive analysis to identify similar existing solutions.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Use resources like industry reports, academic journals, and market analysis tools.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Highlight what sets your concept apart from competitors in terms of innovation, efficiency, cost, etc.</a:t>
            </a:r>
          </a:p>
        </p:txBody>
      </p:sp>
    </p:spTree>
    <p:extLst>
      <p:ext uri="{BB962C8B-B14F-4D97-AF65-F5344CB8AC3E}">
        <p14:creationId xmlns:p14="http://schemas.microsoft.com/office/powerpoint/2010/main" val="258670384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148181"/>
            <a:ext cx="12192000" cy="4549835"/>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5. Develop the Software Program Prototype:</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Choose the appropriate technology stack for your prototype based on the project requirements and team skills.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Write clean, efficient, and well-commented code to ensure it is easy to understand and debug.</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Test the prototype rigorously to ensure it works flawlessly and meets the project objectives.</a:t>
            </a:r>
          </a:p>
        </p:txBody>
      </p:sp>
    </p:spTree>
    <p:extLst>
      <p:ext uri="{BB962C8B-B14F-4D97-AF65-F5344CB8AC3E}">
        <p14:creationId xmlns:p14="http://schemas.microsoft.com/office/powerpoint/2010/main" val="369654411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137423"/>
            <a:ext cx="12192000" cy="5746669"/>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857562"/>
            <a:ext cx="12192000" cy="6031908"/>
          </a:xfrm>
          <a:prstGeom prst="rect">
            <a:avLst/>
          </a:prstGeom>
          <a:solidFill>
            <a:schemeClr val="bg1"/>
          </a:solidFill>
          <a:ln>
            <a:solidFill>
              <a:srgbClr val="FF0000"/>
            </a:solidFill>
          </a:ln>
        </p:spPr>
        <p:txBody>
          <a:bodyPr wrap="square">
            <a:spAutoFit/>
          </a:bodyPr>
          <a:lstStyle/>
          <a:p>
            <a:pPr>
              <a:lnSpc>
                <a:spcPct val="150000"/>
              </a:lnSpc>
            </a:pPr>
            <a:r>
              <a:rPr lang="en-US" sz="2600" b="1" dirty="0">
                <a:latin typeface="Calibri" panose="020F0502020204030204" pitchFamily="34" charset="0"/>
                <a:cs typeface="Calibri" panose="020F0502020204030204" pitchFamily="34" charset="0"/>
              </a:rPr>
              <a:t>6. Write a Detailed Report:</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Introduction:</a:t>
            </a:r>
            <a:r>
              <a:rPr lang="en-US" sz="2600" dirty="0">
                <a:latin typeface="Calibri" panose="020F0502020204030204" pitchFamily="34" charset="0"/>
                <a:cs typeface="Calibri" panose="020F0502020204030204" pitchFamily="34" charset="0"/>
              </a:rPr>
              <a:t> Clearly define the problem and how your solution addresses it.</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Body:</a:t>
            </a:r>
            <a:r>
              <a:rPr lang="en-US" sz="2600" dirty="0">
                <a:latin typeface="Calibri" panose="020F0502020204030204" pitchFamily="34" charset="0"/>
                <a:cs typeface="Calibri" panose="020F0502020204030204" pitchFamily="34" charset="0"/>
              </a:rPr>
              <a:t> Describe your solution, the technology used, and the implementation strategy. Include diagrams, flowcharts, and code snippets.</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Competitive Analysis:</a:t>
            </a:r>
            <a:r>
              <a:rPr lang="en-US" sz="2600" dirty="0">
                <a:latin typeface="Calibri" panose="020F0502020204030204" pitchFamily="34" charset="0"/>
                <a:cs typeface="Calibri" panose="020F0502020204030204" pitchFamily="34" charset="0"/>
              </a:rPr>
              <a:t> Detail your findings and how they justify your business concept.</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Marketing Strategy and Financial Plan:</a:t>
            </a:r>
            <a:r>
              <a:rPr lang="en-US" sz="2600" dirty="0">
                <a:latin typeface="Calibri" panose="020F0502020204030204" pitchFamily="34" charset="0"/>
                <a:cs typeface="Calibri" panose="020F0502020204030204" pitchFamily="34" charset="0"/>
              </a:rPr>
              <a:t> Outline how you plan to market and monetize your solution.</a:t>
            </a:r>
          </a:p>
          <a:p>
            <a:pPr marL="457200" indent="-457200">
              <a:lnSpc>
                <a:spcPct val="150000"/>
              </a:lnSpc>
              <a:buFont typeface="Arial" panose="020B0604020202020204" pitchFamily="34" charset="0"/>
              <a:buChar char="•"/>
            </a:pPr>
            <a:r>
              <a:rPr lang="en-US" sz="2600" b="1" dirty="0">
                <a:latin typeface="Calibri" panose="020F0502020204030204" pitchFamily="34" charset="0"/>
                <a:cs typeface="Calibri" panose="020F0502020204030204" pitchFamily="34" charset="0"/>
              </a:rPr>
              <a:t>Conclusion:</a:t>
            </a:r>
            <a:r>
              <a:rPr lang="en-US" sz="2600" dirty="0">
                <a:latin typeface="Calibri" panose="020F0502020204030204" pitchFamily="34" charset="0"/>
                <a:cs typeface="Calibri" panose="020F0502020204030204" pitchFamily="34" charset="0"/>
              </a:rPr>
              <a:t> Summarize the potential impact of your solution on the market and any future developments.</a:t>
            </a:r>
          </a:p>
        </p:txBody>
      </p:sp>
    </p:spTree>
    <p:extLst>
      <p:ext uri="{BB962C8B-B14F-4D97-AF65-F5344CB8AC3E}">
        <p14:creationId xmlns:p14="http://schemas.microsoft.com/office/powerpoint/2010/main" val="32935173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1" y="-1"/>
            <a:ext cx="12191999" cy="1237785"/>
          </a:xfrm>
        </p:spPr>
        <p:txBody>
          <a:bodyPr anchor="b">
            <a:normAutofit fontScale="90000"/>
          </a:bodyPr>
          <a:lstStyle/>
          <a:p>
            <a:r>
              <a:rPr lang="en-AU" b="1" dirty="0">
                <a:latin typeface="Söhne"/>
              </a:rPr>
              <a:t>1. </a:t>
            </a:r>
            <a:r>
              <a:rPr lang="en-US" dirty="0"/>
              <a:t>Introduction to Entrepreneurial Project Management</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498296"/>
            <a:ext cx="12192000" cy="5359704"/>
          </a:xfrm>
          <a:prstGeom prst="rect">
            <a:avLst/>
          </a:prstGeom>
          <a:ln>
            <a:solidFill>
              <a:schemeClr val="accent1"/>
            </a:solidFill>
          </a:ln>
        </p:spPr>
        <p:txBody>
          <a:bodyPr>
            <a:noAutofit/>
          </a:bodyPr>
          <a:lstStyle/>
          <a:p>
            <a:pPr lvl="0" eaLnBrk="0" fontAlgn="base" hangingPunct="0">
              <a:lnSpc>
                <a:spcPct val="150000"/>
              </a:lnSpc>
              <a:spcBef>
                <a:spcPct val="0"/>
              </a:spcBef>
              <a:spcAft>
                <a:spcPct val="0"/>
              </a:spcAft>
            </a:pPr>
            <a:r>
              <a:rPr lang="en-US" sz="2800" dirty="0">
                <a:latin typeface="Calibri" panose="020F0502020204030204" pitchFamily="34" charset="0"/>
                <a:cs typeface="Calibri" panose="020F0502020204030204" pitchFamily="34" charset="0"/>
              </a:rPr>
              <a:t>Welcome to Module 4: Entrepreneurial Project Management. This module explores the synergy between project management and entrepreneurship. It emphasizes the need for entrepreneurs to master project management skills to drive innovation and achieve business success effectively. You will delve into essential techniques such as Gantt charts and risk management, tools that are pivotal in planning and executing projects in a dynamic business environment.</a:t>
            </a:r>
            <a:endParaRPr lang="en-US" alt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8967174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349628"/>
            <a:ext cx="12192000" cy="5534464"/>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349628"/>
            <a:ext cx="12192000" cy="5534464"/>
          </a:xfrm>
          <a:prstGeom prst="rect">
            <a:avLst/>
          </a:prstGeom>
          <a:solidFill>
            <a:schemeClr val="bg1"/>
          </a:solidFill>
          <a:ln>
            <a:solidFill>
              <a:srgbClr val="FF0000"/>
            </a:solidFill>
          </a:ln>
        </p:spPr>
        <p:txBody>
          <a:bodyPr wrap="square">
            <a:spAutoFit/>
          </a:bodyPr>
          <a:lstStyle/>
          <a:p>
            <a:pPr>
              <a:lnSpc>
                <a:spcPct val="150000"/>
              </a:lnSpc>
            </a:pPr>
            <a:r>
              <a:rPr lang="en-US" sz="2650" b="1" dirty="0">
                <a:latin typeface="Calibri" panose="020F0502020204030204" pitchFamily="34" charset="0"/>
                <a:cs typeface="Calibri" panose="020F0502020204030204" pitchFamily="34" charset="0"/>
              </a:rPr>
              <a:t>7. Prepare a 2-Minute Recording Explaining Your Code:</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Briefly explain the purpose of the code and how it implements the business concept.</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Discuss key functions and their roles in the overall functionality.</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Ensure all team members participate and contribute to the presentation.</a:t>
            </a:r>
          </a:p>
          <a:p>
            <a:pPr>
              <a:lnSpc>
                <a:spcPct val="150000"/>
              </a:lnSpc>
            </a:pPr>
            <a:r>
              <a:rPr lang="en-US" sz="2650" b="1" dirty="0">
                <a:latin typeface="Calibri" panose="020F0502020204030204" pitchFamily="34" charset="0"/>
                <a:cs typeface="Calibri" panose="020F0502020204030204" pitchFamily="34" charset="0"/>
              </a:rPr>
              <a:t>8. Review and Edit:</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Review the report and code thoroughly to ensure they are error-free and well-presented.</a:t>
            </a:r>
          </a:p>
          <a:p>
            <a:pPr marL="457200" indent="-457200">
              <a:lnSpc>
                <a:spcPct val="150000"/>
              </a:lnSpc>
              <a:buFont typeface="Arial" panose="020B0604020202020204" pitchFamily="34" charset="0"/>
              <a:buChar char="•"/>
            </a:pPr>
            <a:r>
              <a:rPr lang="en-US" sz="2650" dirty="0">
                <a:latin typeface="Calibri" panose="020F0502020204030204" pitchFamily="34" charset="0"/>
                <a:cs typeface="Calibri" panose="020F0502020204030204" pitchFamily="34" charset="0"/>
              </a:rPr>
              <a:t>Check that all APA citations are correct and that all resources are credible and relevant.</a:t>
            </a:r>
          </a:p>
        </p:txBody>
      </p:sp>
    </p:spTree>
    <p:extLst>
      <p:ext uri="{BB962C8B-B14F-4D97-AF65-F5344CB8AC3E}">
        <p14:creationId xmlns:p14="http://schemas.microsoft.com/office/powerpoint/2010/main" val="416645015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2192000" cy="763793"/>
          </a:xfrm>
        </p:spPr>
        <p:txBody>
          <a:bodyPr anchor="b">
            <a:normAutofit/>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349628"/>
            <a:ext cx="12192000" cy="5534464"/>
          </a:xfrm>
          <a:prstGeom prst="rect">
            <a:avLst/>
          </a:prstGeom>
          <a:ln>
            <a:solidFill>
              <a:schemeClr val="accent1"/>
            </a:solidFill>
          </a:ln>
        </p:spPr>
        <p:txBody>
          <a:bodyPr>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349628"/>
            <a:ext cx="12192000" cy="1964512"/>
          </a:xfrm>
          <a:prstGeom prst="rect">
            <a:avLst/>
          </a:prstGeom>
          <a:solidFill>
            <a:schemeClr val="bg1"/>
          </a:solidFill>
          <a:ln>
            <a:solidFill>
              <a:srgbClr val="FF0000"/>
            </a:solidFill>
          </a:ln>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9. Submit All Required Components:</a:t>
            </a:r>
          </a:p>
          <a:p>
            <a:pPr marL="457200"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Ensure that the report, code, and video are formatted correctly and submitted before the deadline.</a:t>
            </a:r>
          </a:p>
        </p:txBody>
      </p:sp>
    </p:spTree>
    <p:extLst>
      <p:ext uri="{BB962C8B-B14F-4D97-AF65-F5344CB8AC3E}">
        <p14:creationId xmlns:p14="http://schemas.microsoft.com/office/powerpoint/2010/main" val="260390220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5637121"/>
          </a:xfrm>
          <a:prstGeom prst="rect">
            <a:avLst/>
          </a:prstGeom>
          <a:solidFill>
            <a:schemeClr val="bg1"/>
          </a:solidFill>
          <a:ln>
            <a:solidFill>
              <a:srgbClr val="FF0000"/>
            </a:solidFill>
          </a:ln>
        </p:spPr>
        <p:txBody>
          <a:bodyPr wrap="square">
            <a:spAutoFit/>
          </a:bodyPr>
          <a:lstStyle/>
          <a:p>
            <a:pPr>
              <a:lnSpc>
                <a:spcPct val="150000"/>
              </a:lnSpc>
            </a:pPr>
            <a:r>
              <a:rPr lang="en-US" sz="2700" b="1" dirty="0">
                <a:latin typeface="Calibri" panose="020F0502020204030204" pitchFamily="34" charset="0"/>
                <a:cs typeface="Calibri" panose="020F0502020204030204" pitchFamily="34" charset="0"/>
              </a:rPr>
              <a:t>For the market gap identification:</a:t>
            </a:r>
          </a:p>
          <a:p>
            <a:pPr>
              <a:lnSpc>
                <a:spcPct val="150000"/>
              </a:lnSpc>
            </a:pPr>
            <a:r>
              <a:rPr lang="en-US" sz="2700" dirty="0">
                <a:latin typeface="Calibri" panose="020F0502020204030204" pitchFamily="34" charset="0"/>
                <a:cs typeface="Calibri" panose="020F0502020204030204" pitchFamily="34" charset="0"/>
              </a:rPr>
              <a:t>What existing solutions currently address this market gap, and how does our solution provide a better alternative?</a:t>
            </a:r>
          </a:p>
          <a:p>
            <a:pPr>
              <a:lnSpc>
                <a:spcPct val="150000"/>
              </a:lnSpc>
            </a:pPr>
            <a:r>
              <a:rPr lang="en-US" sz="2700" dirty="0">
                <a:latin typeface="Calibri" panose="020F0502020204030204" pitchFamily="34" charset="0"/>
                <a:cs typeface="Calibri" panose="020F0502020204030204" pitchFamily="34" charset="0"/>
              </a:rPr>
              <a:t>While there are solutions that address parts of this gap, our solution integrates all aspects into a single platform, providing a more efficient and cost-effective service. For example, if we consider the gap in accessible healthcare services in rural Australia, existing solutions may focus only on remote consultations. Our platform integrates AI-driven diagnostics which can predict patient needs and automate parts of the consultation process, reducing the need for constant human intervention.</a:t>
            </a:r>
          </a:p>
        </p:txBody>
      </p:sp>
    </p:spTree>
    <p:extLst>
      <p:ext uri="{BB962C8B-B14F-4D97-AF65-F5344CB8AC3E}">
        <p14:creationId xmlns:p14="http://schemas.microsoft.com/office/powerpoint/2010/main" val="193061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4390626"/>
          </a:xfrm>
          <a:prstGeom prst="rect">
            <a:avLst/>
          </a:prstGeom>
          <a:solidFill>
            <a:schemeClr val="bg1"/>
          </a:solidFill>
          <a:ln>
            <a:solidFill>
              <a:srgbClr val="FF0000"/>
            </a:solidFill>
          </a:ln>
        </p:spPr>
        <p:txBody>
          <a:bodyPr wrap="square">
            <a:spAutoFit/>
          </a:bodyPr>
          <a:lstStyle/>
          <a:p>
            <a:pPr>
              <a:lnSpc>
                <a:spcPct val="150000"/>
              </a:lnSpc>
            </a:pPr>
            <a:r>
              <a:rPr lang="en-US" sz="2700" b="1" dirty="0">
                <a:latin typeface="Calibri" panose="020F0502020204030204" pitchFamily="34" charset="0"/>
                <a:cs typeface="Calibri" panose="020F0502020204030204" pitchFamily="34" charset="0"/>
              </a:rPr>
              <a:t>For the Software Prototype:</a:t>
            </a:r>
          </a:p>
          <a:p>
            <a:pPr>
              <a:lnSpc>
                <a:spcPct val="150000"/>
              </a:lnSpc>
            </a:pPr>
            <a:r>
              <a:rPr lang="en-US" sz="2700" dirty="0">
                <a:latin typeface="Calibri" panose="020F0502020204030204" pitchFamily="34" charset="0"/>
                <a:cs typeface="Calibri" panose="020F0502020204030204" pitchFamily="34" charset="0"/>
              </a:rPr>
              <a:t>Our code utilizes Python and Flask for backend development, ensuring it is lightweight and scalable. We've incorporated AI using TensorFlow to analyze user data and provide predictions. This integration is crucial for automating responses and improving user experience.</a:t>
            </a:r>
          </a:p>
          <a:p>
            <a:pPr>
              <a:lnSpc>
                <a:spcPct val="150000"/>
              </a:lnSpc>
            </a:pPr>
            <a:r>
              <a:rPr lang="en-US" sz="2700" dirty="0">
                <a:latin typeface="Calibri" panose="020F0502020204030204" pitchFamily="34" charset="0"/>
                <a:cs typeface="Calibri" panose="020F0502020204030204" pitchFamily="34" charset="0"/>
              </a:rPr>
              <a:t>By following these guidelines and focusing on the clarity of presentation, innovation, and technical robustness, you can aim to achieve a high distinction in Assessment 2.</a:t>
            </a:r>
          </a:p>
        </p:txBody>
      </p:sp>
    </p:spTree>
    <p:extLst>
      <p:ext uri="{BB962C8B-B14F-4D97-AF65-F5344CB8AC3E}">
        <p14:creationId xmlns:p14="http://schemas.microsoft.com/office/powerpoint/2010/main" val="37596323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6254854"/>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1. </a:t>
            </a:r>
            <a:r>
              <a:rPr kumimoji="0" lang="en-US" altLang="en-US" sz="245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Health Sector</a:t>
            </a: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Telehealth System Prototype</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Use Case:</a:t>
            </a:r>
            <a:endPar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800100" marR="0" lvl="1"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Objective:</a:t>
            </a: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Develop a platform that facilitates remote consultations and patient monitoring.</a:t>
            </a:r>
          </a:p>
          <a:p>
            <a:pPr marL="800100" marR="0" lvl="1"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Features:</a:t>
            </a: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Video calling, real-time health data monitoring, AI-driven preliminary diagnosis.</a:t>
            </a:r>
          </a:p>
          <a:p>
            <a:pPr marL="800100" marR="0" lvl="1"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Libraries:</a:t>
            </a:r>
            <a:endPar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1257300" marR="0" lvl="2"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flask for the web server.</a:t>
            </a:r>
          </a:p>
          <a:p>
            <a:pPr marL="1257300" marR="0" lvl="2"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opencv</a:t>
            </a: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for handling video streams.</a:t>
            </a:r>
          </a:p>
          <a:p>
            <a:pPr marL="1257300" marR="0" lvl="2"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pandas for managing patient data.</a:t>
            </a:r>
          </a:p>
          <a:p>
            <a:pPr marL="1257300" marR="0" lvl="2"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5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scikit-learn for machine learning models to predict health conditions.</a:t>
            </a:r>
          </a:p>
        </p:txBody>
      </p:sp>
    </p:spTree>
    <p:extLst>
      <p:ext uri="{BB962C8B-B14F-4D97-AF65-F5344CB8AC3E}">
        <p14:creationId xmlns:p14="http://schemas.microsoft.com/office/powerpoint/2010/main" val="54510689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4549835"/>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Prototype Code (Python) in </a:t>
            </a:r>
            <a:r>
              <a:rPr kumimoji="0" lang="en-US" altLang="en-US" sz="280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business</a:t>
            </a:r>
          </a:p>
          <a:p>
            <a:pPr>
              <a:lnSpc>
                <a:spcPct val="150000"/>
              </a:lnSpc>
            </a:pPr>
            <a:r>
              <a:rPr lang="en-US" sz="2800" b="1" dirty="0">
                <a:latin typeface="Calibri" panose="020F0502020204030204" pitchFamily="34" charset="0"/>
                <a:cs typeface="Calibri" panose="020F0502020204030204" pitchFamily="34" charset="0"/>
              </a:rPr>
              <a:t>2. Business Sector: Customer Relationship Management (CRM) System</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Python Use Case:</a:t>
            </a:r>
            <a:endParaRPr lang="en-US" sz="2800" dirty="0">
              <a:latin typeface="Calibri" panose="020F0502020204030204" pitchFamily="34" charset="0"/>
              <a:cs typeface="Calibri" panose="020F0502020204030204" pitchFamily="34" charset="0"/>
            </a:endParaRPr>
          </a:p>
          <a:p>
            <a:pPr marL="742950" lvl="1" indent="-28575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Objective:</a:t>
            </a:r>
            <a:r>
              <a:rPr lang="en-US" sz="2800" dirty="0">
                <a:latin typeface="Calibri" panose="020F0502020204030204" pitchFamily="34" charset="0"/>
                <a:cs typeface="Calibri" panose="020F0502020204030204" pitchFamily="34" charset="0"/>
              </a:rPr>
              <a:t> Manage customer interactions, sales tracking, and after-sales support.</a:t>
            </a:r>
          </a:p>
          <a:p>
            <a:pPr marL="742950" lvl="1" indent="-28575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Features:</a:t>
            </a:r>
            <a:r>
              <a:rPr lang="en-US" sz="2800" dirty="0">
                <a:latin typeface="Calibri" panose="020F0502020204030204" pitchFamily="34" charset="0"/>
                <a:cs typeface="Calibri" panose="020F0502020204030204" pitchFamily="34" charset="0"/>
              </a:rPr>
              <a:t> Customer data management, interaction tracking, support ticketing.</a:t>
            </a:r>
          </a:p>
          <a:p>
            <a:pPr marL="742950" lvl="1" indent="-28575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Python Framework:</a:t>
            </a:r>
            <a:r>
              <a:rPr lang="en-US" sz="2800" dirty="0">
                <a:latin typeface="Calibri" panose="020F0502020204030204" pitchFamily="34" charset="0"/>
                <a:cs typeface="Calibri" panose="020F0502020204030204" pitchFamily="34" charset="0"/>
              </a:rPr>
              <a:t> Django for robust database management and routing.</a:t>
            </a:r>
          </a:p>
        </p:txBody>
      </p:sp>
    </p:spTree>
    <p:extLst>
      <p:ext uri="{BB962C8B-B14F-4D97-AF65-F5344CB8AC3E}">
        <p14:creationId xmlns:p14="http://schemas.microsoft.com/office/powerpoint/2010/main" val="148937337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5842497"/>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Prototype Code </a:t>
            </a:r>
            <a:r>
              <a:rPr kumimoji="0" lang="en-US" altLang="en-US" sz="2800" b="1" i="0" u="none" strike="noStrike" cap="none" normalizeH="0" baseline="0" dirty="0">
                <a:ln>
                  <a:noFill/>
                </a:ln>
                <a:solidFill>
                  <a:schemeClr val="tx1"/>
                </a:solidFill>
                <a:effectLst/>
                <a:highlight>
                  <a:srgbClr val="00FF00"/>
                </a:highlight>
                <a:latin typeface="Calibri" panose="020F0502020204030204" pitchFamily="34" charset="0"/>
                <a:cs typeface="Calibri" panose="020F0502020204030204" pitchFamily="34" charset="0"/>
              </a:rPr>
              <a:t>(C#)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a:t>
            </a:r>
            <a:r>
              <a:rPr kumimoji="0" lang="en-US" altLang="en-US" sz="280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business</a:t>
            </a:r>
          </a:p>
          <a:p>
            <a:pPr>
              <a:lnSpc>
                <a:spcPct val="150000"/>
              </a:lnSpc>
            </a:pPr>
            <a:r>
              <a:rPr lang="en-US" sz="2800" b="1" dirty="0">
                <a:latin typeface="Calibri" panose="020F0502020204030204" pitchFamily="34" charset="0"/>
                <a:cs typeface="Calibri" panose="020F0502020204030204" pitchFamily="34" charset="0"/>
              </a:rPr>
              <a:t>2. Business Sector: Customer Relationship Management (CRM) System</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C# Use Case:</a:t>
            </a:r>
            <a:endParaRPr lang="en-US" sz="2800" dirty="0">
              <a:latin typeface="Calibri" panose="020F0502020204030204" pitchFamily="34" charset="0"/>
              <a:cs typeface="Calibri" panose="020F0502020204030204" pitchFamily="34" charset="0"/>
            </a:endParaRPr>
          </a:p>
          <a:p>
            <a:pPr marL="1171575"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Objective: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Sales lead tracking and performance reporting system.</a:t>
            </a:r>
          </a:p>
          <a:p>
            <a:pPr marL="1171575"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Features: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Lead management, sales conversion tracking, customized reports.</a:t>
            </a:r>
          </a:p>
          <a:p>
            <a:pPr marL="1171575"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Technologies: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ASP.NET MVC for a multi-layered architecture that separates concerns effectively, enabling better manageability and scalability.</a:t>
            </a:r>
          </a:p>
        </p:txBody>
      </p:sp>
    </p:spTree>
    <p:extLst>
      <p:ext uri="{BB962C8B-B14F-4D97-AF65-F5344CB8AC3E}">
        <p14:creationId xmlns:p14="http://schemas.microsoft.com/office/powerpoint/2010/main" val="9167529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5196166"/>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Prototype Code </a:t>
            </a:r>
            <a:r>
              <a:rPr kumimoji="0" lang="en-US" altLang="en-US" sz="2800" b="1" i="0" u="none" strike="noStrike" cap="none" normalizeH="0" baseline="0" dirty="0">
                <a:ln>
                  <a:noFill/>
                </a:ln>
                <a:solidFill>
                  <a:schemeClr val="tx1"/>
                </a:solidFill>
                <a:effectLst/>
                <a:highlight>
                  <a:srgbClr val="00FF00"/>
                </a:highlight>
                <a:latin typeface="Calibri" panose="020F0502020204030204" pitchFamily="34" charset="0"/>
                <a:cs typeface="Calibri" panose="020F0502020204030204" pitchFamily="34" charset="0"/>
              </a:rPr>
              <a:t>(Python)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a:t>
            </a:r>
            <a:r>
              <a:rPr kumimoji="0" lang="en-US" altLang="en-US" sz="280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Sustainable Design</a:t>
            </a:r>
          </a:p>
          <a:p>
            <a:pPr>
              <a:lnSpc>
                <a:spcPct val="150000"/>
              </a:lnSpc>
            </a:pPr>
            <a:r>
              <a:rPr lang="en-US" sz="2800" b="1" dirty="0">
                <a:latin typeface="Calibri" panose="020F0502020204030204" pitchFamily="34" charset="0"/>
                <a:cs typeface="Calibri" panose="020F0502020204030204" pitchFamily="34" charset="0"/>
              </a:rPr>
              <a:t>3. Sustainable Design: Smart Energy Management System</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Use Case: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Objective: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Optimize energy use in buildings using IoT data.</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Features: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Real-time energy consumption analysis, predictive maintenance alerts, sustainability reporting.</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Python Libraries: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pandas for data analysis, matplotlib for plotting,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sklearn</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for building prediction models.</a:t>
            </a:r>
          </a:p>
        </p:txBody>
      </p:sp>
    </p:spTree>
    <p:extLst>
      <p:ext uri="{BB962C8B-B14F-4D97-AF65-F5344CB8AC3E}">
        <p14:creationId xmlns:p14="http://schemas.microsoft.com/office/powerpoint/2010/main" val="382546986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597632"/>
            <a:ext cx="12192000" cy="5842497"/>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Prototype Code </a:t>
            </a:r>
            <a:r>
              <a:rPr kumimoji="0" lang="en-US" altLang="en-US" sz="2800" b="1" i="0" u="none" strike="noStrike" cap="none" normalizeH="0" baseline="0" dirty="0">
                <a:ln>
                  <a:noFill/>
                </a:ln>
                <a:solidFill>
                  <a:schemeClr val="tx1"/>
                </a:solidFill>
                <a:effectLst/>
                <a:highlight>
                  <a:srgbClr val="00FF00"/>
                </a:highlight>
                <a:latin typeface="Calibri" panose="020F0502020204030204" pitchFamily="34" charset="0"/>
                <a:cs typeface="Calibri" panose="020F0502020204030204" pitchFamily="34" charset="0"/>
              </a:rPr>
              <a:t>(C#) </a:t>
            </a: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in </a:t>
            </a:r>
            <a:r>
              <a:rPr kumimoji="0" lang="en-US" altLang="en-US" sz="2800" b="1" i="0" u="none" strike="noStrike" cap="none" normalizeH="0" baseline="0" dirty="0">
                <a:ln>
                  <a:noFill/>
                </a:ln>
                <a:solidFill>
                  <a:schemeClr val="tx1"/>
                </a:solidFill>
                <a:effectLst/>
                <a:highlight>
                  <a:srgbClr val="FFFF00"/>
                </a:highlight>
                <a:latin typeface="Calibri" panose="020F0502020204030204" pitchFamily="34" charset="0"/>
                <a:cs typeface="Calibri" panose="020F0502020204030204" pitchFamily="34" charset="0"/>
              </a:rPr>
              <a:t>Sustainable Design</a:t>
            </a:r>
          </a:p>
          <a:p>
            <a:pPr>
              <a:lnSpc>
                <a:spcPct val="150000"/>
              </a:lnSpc>
            </a:pPr>
            <a:r>
              <a:rPr lang="en-US" sz="2800" b="1" dirty="0">
                <a:latin typeface="Calibri" panose="020F0502020204030204" pitchFamily="34" charset="0"/>
                <a:cs typeface="Calibri" panose="020F0502020204030204" pitchFamily="34" charset="0"/>
              </a:rPr>
              <a:t>3. Sustainable Design: Smart Energy Management System</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Use Case: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Objective:</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Development of a system for managing renewable energy sources integration into the home grid.</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Features: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Integration with solar panels, real-time energy pricing, battery management.</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Technologies: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.NET Core for backend,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SignalR</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for real-time communication.</a:t>
            </a:r>
          </a:p>
        </p:txBody>
      </p:sp>
    </p:spTree>
    <p:extLst>
      <p:ext uri="{BB962C8B-B14F-4D97-AF65-F5344CB8AC3E}">
        <p14:creationId xmlns:p14="http://schemas.microsoft.com/office/powerpoint/2010/main" val="102968611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691376"/>
          </a:xfrm>
        </p:spPr>
        <p:txBody>
          <a:bodyPr anchor="b">
            <a:normAutofit fontScale="90000"/>
          </a:bodyPr>
          <a:lstStyle/>
          <a:p>
            <a:r>
              <a:rPr lang="en-AU" b="1" dirty="0">
                <a:latin typeface="Söhne"/>
              </a:rPr>
              <a:t>11. </a:t>
            </a:r>
            <a:r>
              <a:rPr lang="en-US" b="1" i="0" dirty="0">
                <a:effectLst/>
                <a:latin typeface="Söhne"/>
              </a:rPr>
              <a:t>Preparation for Assessment 2</a:t>
            </a:r>
            <a:endParaRPr lang="en-AU" b="1" dirty="0">
              <a:latin typeface="Söhne"/>
            </a:endParaRPr>
          </a:p>
        </p:txBody>
      </p:sp>
      <p:sp>
        <p:nvSpPr>
          <p:cNvPr id="5" name="TextBox 4">
            <a:extLst>
              <a:ext uri="{FF2B5EF4-FFF2-40B4-BE49-F238E27FC236}">
                <a16:creationId xmlns:a16="http://schemas.microsoft.com/office/drawing/2014/main" id="{9EA1E63A-5F63-BD10-208D-0DFADD0B48B0}"/>
              </a:ext>
            </a:extLst>
          </p:cNvPr>
          <p:cNvSpPr txBox="1"/>
          <p:nvPr/>
        </p:nvSpPr>
        <p:spPr>
          <a:xfrm>
            <a:off x="0" y="1233251"/>
            <a:ext cx="12192000" cy="3257174"/>
          </a:xfrm>
          <a:prstGeom prst="rect">
            <a:avLst/>
          </a:prstGeom>
          <a:solidFill>
            <a:schemeClr val="bg1"/>
          </a:solidFill>
          <a:ln>
            <a:solidFill>
              <a:srgbClr val="FF0000"/>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The prototype should include detailed comments and should be designed considering modularity, scalability, and robustness to ensure they align with the high standards expected in the CEN207 assessment 2. This approach not only demonstrates the application of programming knowledge but also encourages practical, industry-relevant software development skills.</a:t>
            </a:r>
          </a:p>
        </p:txBody>
      </p:sp>
    </p:spTree>
    <p:extLst>
      <p:ext uri="{BB962C8B-B14F-4D97-AF65-F5344CB8AC3E}">
        <p14:creationId xmlns:p14="http://schemas.microsoft.com/office/powerpoint/2010/main" val="2055935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925158"/>
          </a:xfrm>
        </p:spPr>
        <p:txBody>
          <a:bodyPr anchor="b">
            <a:normAutofit/>
          </a:bodyPr>
          <a:lstStyle/>
          <a:p>
            <a:r>
              <a:rPr lang="en-AU" b="1" dirty="0">
                <a:latin typeface="Söhne"/>
              </a:rPr>
              <a:t>2. </a:t>
            </a:r>
            <a:r>
              <a:rPr lang="en-US" b="1" i="0" dirty="0">
                <a:effectLst/>
                <a:latin typeface="Söhne"/>
              </a:rPr>
              <a:t>Description</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47887"/>
            <a:ext cx="12192000" cy="5354081"/>
          </a:xfrm>
          <a:prstGeom prst="rect">
            <a:avLst/>
          </a:prstGeom>
          <a:ln>
            <a:solidFill>
              <a:schemeClr val="accent1"/>
            </a:solidFill>
          </a:ln>
        </p:spPr>
        <p:txBody>
          <a:bodyPr>
            <a:noAutofit/>
          </a:bodyPr>
          <a:lstStyle/>
          <a:p>
            <a:pPr>
              <a:lnSpc>
                <a:spcPct val="150000"/>
              </a:lnSpc>
            </a:pPr>
            <a:r>
              <a:rPr lang="en-US" sz="2800" dirty="0">
                <a:latin typeface="Calibri" panose="020F0502020204030204" pitchFamily="34" charset="0"/>
                <a:cs typeface="Calibri" panose="020F0502020204030204" pitchFamily="34" charset="0"/>
              </a:rPr>
              <a:t>Entrepreneurial Project Management combines traditional project management principles with an entrepreneurial mindset. This approach focuses on flexibility, rapid decision-making, and a proactive stance in project execution, making it ideal for startup environments and innovative projects. This module will cover the basics of setting up and using Gantt charts for project scheduling, risk charts for anticipating potential challenges, and developing comprehensive marketing and financial plans.</a:t>
            </a:r>
          </a:p>
        </p:txBody>
      </p:sp>
    </p:spTree>
    <p:extLst>
      <p:ext uri="{BB962C8B-B14F-4D97-AF65-F5344CB8AC3E}">
        <p14:creationId xmlns:p14="http://schemas.microsoft.com/office/powerpoint/2010/main" val="165578723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306012070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3A70CD-A892-4561-F7F6-7B2F5BBF2415}"/>
              </a:ext>
            </a:extLst>
          </p:cNvPr>
          <p:cNvSpPr txBox="1"/>
          <p:nvPr/>
        </p:nvSpPr>
        <p:spPr>
          <a:xfrm>
            <a:off x="124779" y="1132632"/>
            <a:ext cx="6902377" cy="4072269"/>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Game Overview</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The game is a standard Tic-Tac-Toe where two players ("Human" and "AI") take turns to mark spaces in a 3x3 grid. The objective is to achieve three consecutive marks horizontally, vertically, or diagonally. The game ends when all spaces are filled or a player wins.</a:t>
            </a:r>
          </a:p>
        </p:txBody>
      </p:sp>
      <p:pic>
        <p:nvPicPr>
          <p:cNvPr id="5" name="Picture 4">
            <a:extLst>
              <a:ext uri="{FF2B5EF4-FFF2-40B4-BE49-F238E27FC236}">
                <a16:creationId xmlns:a16="http://schemas.microsoft.com/office/drawing/2014/main" id="{D5B29707-FEE6-4B89-E2D3-3A51D2A31E6B}"/>
              </a:ext>
            </a:extLst>
          </p:cNvPr>
          <p:cNvPicPr>
            <a:picLocks noChangeAspect="1"/>
          </p:cNvPicPr>
          <p:nvPr/>
        </p:nvPicPr>
        <p:blipFill rotWithShape="1">
          <a:blip r:embed="rId2"/>
          <a:srcRect l="75937" t="18999" r="4033" b="42167"/>
          <a:stretch/>
        </p:blipFill>
        <p:spPr>
          <a:xfrm>
            <a:off x="7134151" y="1122394"/>
            <a:ext cx="4797654" cy="5232029"/>
          </a:xfrm>
          <a:prstGeom prst="rect">
            <a:avLst/>
          </a:prstGeom>
          <a:ln>
            <a:solidFill>
              <a:schemeClr val="accent1"/>
            </a:solidFill>
          </a:ln>
        </p:spPr>
      </p:pic>
      <p:sp>
        <p:nvSpPr>
          <p:cNvPr id="7" name="Title 1">
            <a:extLst>
              <a:ext uri="{FF2B5EF4-FFF2-40B4-BE49-F238E27FC236}">
                <a16:creationId xmlns:a16="http://schemas.microsoft.com/office/drawing/2014/main" id="{51B1F4EA-2542-87DB-BAAB-872FAD1C9E80}"/>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244607240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3A70CD-A892-4561-F7F6-7B2F5BBF2415}"/>
              </a:ext>
            </a:extLst>
          </p:cNvPr>
          <p:cNvSpPr txBox="1"/>
          <p:nvPr/>
        </p:nvSpPr>
        <p:spPr>
          <a:xfrm>
            <a:off x="124779" y="1132632"/>
            <a:ext cx="6902377" cy="4072269"/>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Game Mechanics</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Players</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Two players participate in the game. The "Human" player uses 'X' and the AI uses 'O'.</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Turns</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The players alternate turns, starting with the "Human."</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End Conditions</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The game ends if a player wins or if all spaces are filled, resulting in a draw. </a:t>
            </a:r>
          </a:p>
        </p:txBody>
      </p:sp>
      <p:pic>
        <p:nvPicPr>
          <p:cNvPr id="2" name="Picture 1">
            <a:extLst>
              <a:ext uri="{FF2B5EF4-FFF2-40B4-BE49-F238E27FC236}">
                <a16:creationId xmlns:a16="http://schemas.microsoft.com/office/drawing/2014/main" id="{70F15A6C-611A-7349-5221-054B20351F12}"/>
              </a:ext>
            </a:extLst>
          </p:cNvPr>
          <p:cNvPicPr>
            <a:picLocks noChangeAspect="1"/>
          </p:cNvPicPr>
          <p:nvPr/>
        </p:nvPicPr>
        <p:blipFill rotWithShape="1">
          <a:blip r:embed="rId2"/>
          <a:srcRect l="75937" t="18999" r="4033" b="42167"/>
          <a:stretch/>
        </p:blipFill>
        <p:spPr>
          <a:xfrm>
            <a:off x="7134151" y="1122394"/>
            <a:ext cx="4797654" cy="5232029"/>
          </a:xfrm>
          <a:prstGeom prst="rect">
            <a:avLst/>
          </a:prstGeom>
          <a:ln>
            <a:solidFill>
              <a:schemeClr val="accent1"/>
            </a:solidFill>
          </a:ln>
        </p:spPr>
      </p:pic>
      <p:sp>
        <p:nvSpPr>
          <p:cNvPr id="7" name="Title 1">
            <a:extLst>
              <a:ext uri="{FF2B5EF4-FFF2-40B4-BE49-F238E27FC236}">
                <a16:creationId xmlns:a16="http://schemas.microsoft.com/office/drawing/2014/main" id="{1D3A6A6D-B084-4636-B366-02622249980C}"/>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216892084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F81394A-F1BB-99E2-CFE6-914BCEAAAD44}"/>
              </a:ext>
            </a:extLst>
          </p:cNvPr>
          <p:cNvPicPr>
            <a:picLocks noChangeAspect="1"/>
          </p:cNvPicPr>
          <p:nvPr/>
        </p:nvPicPr>
        <p:blipFill rotWithShape="1">
          <a:blip r:embed="rId2"/>
          <a:srcRect l="13500" t="26813" r="46562" b="55131"/>
          <a:stretch/>
        </p:blipFill>
        <p:spPr>
          <a:xfrm>
            <a:off x="77618" y="1906860"/>
            <a:ext cx="11970084" cy="3044280"/>
          </a:xfrm>
          <a:prstGeom prst="rect">
            <a:avLst/>
          </a:prstGeom>
        </p:spPr>
      </p:pic>
      <p:sp>
        <p:nvSpPr>
          <p:cNvPr id="5" name="Title 1">
            <a:extLst>
              <a:ext uri="{FF2B5EF4-FFF2-40B4-BE49-F238E27FC236}">
                <a16:creationId xmlns:a16="http://schemas.microsoft.com/office/drawing/2014/main" id="{CCC6A0E5-4261-2CEA-FBF0-32CD572AE7BB}"/>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250778416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3A70CD-A892-4561-F7F6-7B2F5BBF2415}"/>
              </a:ext>
            </a:extLst>
          </p:cNvPr>
          <p:cNvSpPr txBox="1"/>
          <p:nvPr/>
        </p:nvSpPr>
        <p:spPr>
          <a:xfrm>
            <a:off x="124779" y="1121202"/>
            <a:ext cx="11942442" cy="523220"/>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pip install </a:t>
            </a:r>
            <a:r>
              <a:rPr kumimoji="0" lang="en-US" sz="2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numpy</a:t>
            </a:r>
            <a:r>
              <a:rPr kumimoji="0" lang="en-US" sz="2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tensorflow</a:t>
            </a:r>
            <a:endParaRPr kumimoji="0" lang="en-US" sz="2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p:txBody>
      </p:sp>
      <p:sp>
        <p:nvSpPr>
          <p:cNvPr id="2" name="TextBox 1">
            <a:extLst>
              <a:ext uri="{FF2B5EF4-FFF2-40B4-BE49-F238E27FC236}">
                <a16:creationId xmlns:a16="http://schemas.microsoft.com/office/drawing/2014/main" id="{288B0EED-A9F0-7752-FAB7-E49A7EEF7F44}"/>
              </a:ext>
            </a:extLst>
          </p:cNvPr>
          <p:cNvSpPr txBox="1"/>
          <p:nvPr/>
        </p:nvSpPr>
        <p:spPr>
          <a:xfrm>
            <a:off x="125730" y="1644566"/>
            <a:ext cx="11942442" cy="523220"/>
          </a:xfrm>
          <a:prstGeom prst="rect">
            <a:avLst/>
          </a:prstGeom>
          <a:noFill/>
          <a:ln>
            <a:solidFill>
              <a:schemeClr val="bg2"/>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Before running the code, make sure these necessary libraries are installed.</a:t>
            </a:r>
          </a:p>
        </p:txBody>
      </p:sp>
      <p:sp>
        <p:nvSpPr>
          <p:cNvPr id="6" name="TextBox 5">
            <a:extLst>
              <a:ext uri="{FF2B5EF4-FFF2-40B4-BE49-F238E27FC236}">
                <a16:creationId xmlns:a16="http://schemas.microsoft.com/office/drawing/2014/main" id="{591B0150-5BDD-BF47-A8E6-907999868B9D}"/>
              </a:ext>
            </a:extLst>
          </p:cNvPr>
          <p:cNvSpPr txBox="1"/>
          <p:nvPr/>
        </p:nvSpPr>
        <p:spPr>
          <a:xfrm>
            <a:off x="125730" y="2173293"/>
            <a:ext cx="11942441" cy="3257174"/>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Required Libraries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Before running the code, make sure you have these libraries installed:</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b="1"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pygame</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for the game interface.</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b="1"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numpy</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for handling arrays and matrix operations.</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TensorFlow</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for machine learning components.</a:t>
            </a:r>
          </a:p>
        </p:txBody>
      </p:sp>
      <p:pic>
        <p:nvPicPr>
          <p:cNvPr id="9" name="Picture 8">
            <a:extLst>
              <a:ext uri="{FF2B5EF4-FFF2-40B4-BE49-F238E27FC236}">
                <a16:creationId xmlns:a16="http://schemas.microsoft.com/office/drawing/2014/main" id="{C0AA9E04-9985-0B84-2633-A2EC05D39B87}"/>
              </a:ext>
            </a:extLst>
          </p:cNvPr>
          <p:cNvPicPr>
            <a:picLocks noChangeAspect="1"/>
          </p:cNvPicPr>
          <p:nvPr/>
        </p:nvPicPr>
        <p:blipFill rotWithShape="1">
          <a:blip r:embed="rId2"/>
          <a:srcRect l="7125" t="12833" r="42250" b="76100"/>
          <a:stretch/>
        </p:blipFill>
        <p:spPr>
          <a:xfrm>
            <a:off x="124778" y="5554980"/>
            <a:ext cx="10013631" cy="1231301"/>
          </a:xfrm>
          <a:prstGeom prst="rect">
            <a:avLst/>
          </a:prstGeom>
        </p:spPr>
      </p:pic>
      <p:sp>
        <p:nvSpPr>
          <p:cNvPr id="8" name="Title 1">
            <a:extLst>
              <a:ext uri="{FF2B5EF4-FFF2-40B4-BE49-F238E27FC236}">
                <a16:creationId xmlns:a16="http://schemas.microsoft.com/office/drawing/2014/main" id="{679768CB-A3AC-1C3B-63A7-EBC20CD2152D}"/>
              </a:ext>
            </a:extLst>
          </p:cNvPr>
          <p:cNvSpPr>
            <a:spLocks noGrp="1"/>
          </p:cNvSpPr>
          <p:nvPr>
            <p:ph type="title"/>
          </p:nvPr>
        </p:nvSpPr>
        <p:spPr>
          <a:xfrm>
            <a:off x="0" y="1"/>
            <a:ext cx="12192000" cy="1233250"/>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418086039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3A70CD-A892-4561-F7F6-7B2F5BBF2415}"/>
              </a:ext>
            </a:extLst>
          </p:cNvPr>
          <p:cNvSpPr txBox="1"/>
          <p:nvPr/>
        </p:nvSpPr>
        <p:spPr>
          <a:xfrm>
            <a:off x="0" y="1172584"/>
            <a:ext cx="12192001" cy="523220"/>
          </a:xfrm>
          <a:prstGeom prst="rect">
            <a:avLst/>
          </a:prstGeom>
          <a:noFill/>
          <a:ln>
            <a:solidFill>
              <a:schemeClr val="bg2"/>
            </a:solidFill>
          </a:ln>
        </p:spPr>
        <p:txBody>
          <a:bodyPr wrap="square">
            <a:spAutoFit/>
          </a:bodyPr>
          <a:lstStyle/>
          <a:p>
            <a:pPr marL="514350" marR="0" lvl="0" indent="-514350" algn="l" defTabSz="914400" rtl="0" eaLnBrk="1" fontAlgn="auto" latinLnBrk="0" hangingPunct="1">
              <a:lnSpc>
                <a:spcPct val="100000"/>
              </a:lnSpc>
              <a:spcBef>
                <a:spcPts val="0"/>
              </a:spcBef>
              <a:spcAft>
                <a:spcPts val="0"/>
              </a:spcAft>
              <a:buClrTx/>
              <a:buSzTx/>
              <a:buFontTx/>
              <a:buAutoNum type="arabicPeriod"/>
              <a:tabLst/>
              <a:defRPr/>
            </a:pPr>
            <a:r>
              <a:rPr kumimoji="0" 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Import Necessary Libraries</a:t>
            </a:r>
          </a:p>
        </p:txBody>
      </p:sp>
      <p:sp>
        <p:nvSpPr>
          <p:cNvPr id="5" name="TextBox 4">
            <a:extLst>
              <a:ext uri="{FF2B5EF4-FFF2-40B4-BE49-F238E27FC236}">
                <a16:creationId xmlns:a16="http://schemas.microsoft.com/office/drawing/2014/main" id="{1BE3B7E4-7CA7-015F-1B7D-44CC81248A08}"/>
              </a:ext>
            </a:extLst>
          </p:cNvPr>
          <p:cNvSpPr txBox="1"/>
          <p:nvPr/>
        </p:nvSpPr>
        <p:spPr>
          <a:xfrm>
            <a:off x="-1" y="2296529"/>
            <a:ext cx="6457951" cy="4093428"/>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sys</a:t>
            </a:r>
            <a:endPar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random</a:t>
            </a:r>
            <a:endPar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numpy</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as</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np</a:t>
            </a:r>
            <a:endPar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endPar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from</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tensorflow</a:t>
            </a:r>
            <a:r>
              <a:rPr kumimoji="0" lang="en-US" sz="26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.keras.models</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Sequential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from</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tensorflow</a:t>
            </a:r>
            <a:r>
              <a:rPr kumimoji="0" lang="en-US" sz="26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.keras.layers</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Dense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from</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tensorflow</a:t>
            </a:r>
            <a:r>
              <a:rPr kumimoji="0" lang="en-US" sz="26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.keras.optimizers</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6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import</a:t>
            </a:r>
            <a:r>
              <a:rPr kumimoji="0" lang="en-US" sz="26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Adam</a:t>
            </a:r>
          </a:p>
        </p:txBody>
      </p:sp>
      <p:sp>
        <p:nvSpPr>
          <p:cNvPr id="8" name="TextBox 7">
            <a:extLst>
              <a:ext uri="{FF2B5EF4-FFF2-40B4-BE49-F238E27FC236}">
                <a16:creationId xmlns:a16="http://schemas.microsoft.com/office/drawing/2014/main" id="{32D828BF-52A4-F1D6-4ADD-256D6070E7D4}"/>
              </a:ext>
            </a:extLst>
          </p:cNvPr>
          <p:cNvSpPr txBox="1"/>
          <p:nvPr/>
        </p:nvSpPr>
        <p:spPr>
          <a:xfrm>
            <a:off x="6574152" y="2296529"/>
            <a:ext cx="5617848" cy="1384995"/>
          </a:xfrm>
          <a:prstGeom prst="rect">
            <a:avLst/>
          </a:prstGeom>
          <a:solidFill>
            <a:schemeClr val="bg1"/>
          </a:solidFill>
          <a:ln>
            <a:solidFill>
              <a:schemeClr val="accent1"/>
            </a:solidFill>
          </a:ln>
        </p:spPr>
        <p:txBody>
          <a:bodyPr wrap="square">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Imports: </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Necessary libraries for game mechanics, neural networks, and basic Python functionality.</a:t>
            </a:r>
          </a:p>
        </p:txBody>
      </p:sp>
      <p:sp>
        <p:nvSpPr>
          <p:cNvPr id="7" name="Title 1">
            <a:extLst>
              <a:ext uri="{FF2B5EF4-FFF2-40B4-BE49-F238E27FC236}">
                <a16:creationId xmlns:a16="http://schemas.microsoft.com/office/drawing/2014/main" id="{1DE45C54-8565-76BD-92A7-A9DE029F8B43}"/>
              </a:ext>
            </a:extLst>
          </p:cNvPr>
          <p:cNvSpPr>
            <a:spLocks noGrp="1"/>
          </p:cNvSpPr>
          <p:nvPr>
            <p:ph type="title"/>
          </p:nvPr>
        </p:nvSpPr>
        <p:spPr>
          <a:xfrm>
            <a:off x="0" y="1"/>
            <a:ext cx="12192000" cy="1172583"/>
          </a:xfrm>
        </p:spPr>
        <p:txBody>
          <a:bodyPr anchor="b">
            <a:normAutofit fontScale="90000"/>
          </a:bodyPr>
          <a:lstStyle/>
          <a:p>
            <a:r>
              <a:rPr lang="en-US" b="1" dirty="0">
                <a:latin typeface="Söhne"/>
              </a:rPr>
              <a:t>** Integrating AI in Game Development: A Practical Approach</a:t>
            </a:r>
            <a:endParaRPr lang="en-AU" b="1" dirty="0">
              <a:latin typeface="Söhne"/>
            </a:endParaRPr>
          </a:p>
        </p:txBody>
      </p:sp>
    </p:spTree>
    <p:extLst>
      <p:ext uri="{BB962C8B-B14F-4D97-AF65-F5344CB8AC3E}">
        <p14:creationId xmlns:p14="http://schemas.microsoft.com/office/powerpoint/2010/main" val="373329930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fontScale="90000"/>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a:t>
            </a:r>
            <a:br>
              <a:rPr lang="en-US" sz="3400" b="1" i="0" dirty="0">
                <a:solidFill>
                  <a:srgbClr val="FF0000"/>
                </a:solidFill>
                <a:effectLst/>
                <a:latin typeface="Calibri (Body)"/>
              </a:rPr>
            </a:br>
            <a:r>
              <a:rPr lang="en-US" sz="3400" b="1" i="0" dirty="0">
                <a:solidFill>
                  <a:srgbClr val="FF0000"/>
                </a:solidFill>
                <a:effectLst/>
                <a:latin typeface="Calibri (Body)"/>
              </a:rPr>
              <a:t>Development: A Practical </a:t>
            </a:r>
            <a:br>
              <a:rPr lang="en-US" sz="3400" b="1" i="0" dirty="0">
                <a:solidFill>
                  <a:srgbClr val="FF0000"/>
                </a:solidFill>
                <a:effectLst/>
                <a:latin typeface="Calibri (Body)"/>
              </a:rPr>
            </a:br>
            <a:r>
              <a:rPr lang="en-US" sz="3400" b="1" i="0" dirty="0">
                <a:solidFill>
                  <a:srgbClr val="FF0000"/>
                </a:solidFill>
                <a:effectLst/>
                <a:latin typeface="Calibri (Body)"/>
              </a:rPr>
              <a:t>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344846"/>
            <a:ext cx="4862120" cy="609782"/>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2. </a:t>
            </a:r>
            <a:r>
              <a:rPr kumimoji="0" lang="en-US" altLang="en-US" sz="2500" b="1"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Initilisation</a:t>
            </a: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t>
            </a:r>
          </a:p>
        </p:txBody>
      </p:sp>
      <p:sp>
        <p:nvSpPr>
          <p:cNvPr id="8" name="TextBox 7">
            <a:extLst>
              <a:ext uri="{FF2B5EF4-FFF2-40B4-BE49-F238E27FC236}">
                <a16:creationId xmlns:a16="http://schemas.microsoft.com/office/drawing/2014/main" id="{854D6AC6-DF00-71DD-485F-0F4FC8F4211E}"/>
              </a:ext>
            </a:extLst>
          </p:cNvPr>
          <p:cNvSpPr txBox="1"/>
          <p:nvPr/>
        </p:nvSpPr>
        <p:spPr>
          <a:xfrm>
            <a:off x="124779" y="2533739"/>
            <a:ext cx="4862121" cy="4324261"/>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t>
            </a:r>
            <a:r>
              <a:rPr kumimoji="0" lang="en-US" altLang="en-US" sz="2500" b="1"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Pygame</a:t>
            </a: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Initialization</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Starts the </a:t>
            </a:r>
            <a:r>
              <a:rPr kumimoji="0" lang="en-US" altLang="en-US" sz="2500" b="0"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Pygame</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engine to manage game elements.</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Display Setup</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 window of size 300x300 pixels is created.</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Font Initialization</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 font of size 28 is created for text rendering.</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5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Model Initialization</a:t>
            </a:r>
            <a:r>
              <a:rPr kumimoji="0" lang="en-US" altLang="en-US" sz="25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 neural network model with three layers is defined and compiled for predicting AI moves.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0" y="117987"/>
            <a:ext cx="7263203" cy="6740013"/>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Initialize </a:t>
            </a:r>
            <a:r>
              <a:rPr kumimoji="0" lang="en-US" sz="1800" b="0" i="0" u="none" strike="noStrike" kern="1200" cap="none" spc="0" normalizeH="0" baseline="0" noProof="0" dirty="0" err="1">
                <a:ln>
                  <a:noFill/>
                </a:ln>
                <a:solidFill>
                  <a:srgbClr val="6A9955"/>
                </a:solidFill>
                <a:effectLst/>
                <a:highlight>
                  <a:srgbClr val="1F1F1F"/>
                </a:highlight>
                <a:uLnTx/>
                <a:uFillTx/>
                <a:latin typeface="Consolas" panose="020B0609020204030204" pitchFamily="49" charset="0"/>
                <a:ea typeface="+mn-ea"/>
                <a:cs typeface="+mn-cs"/>
              </a:rPr>
              <a:t>Pygame</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init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Set up the display for the game</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width</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height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set_mode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width</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height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set_caption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'Tic-Tac-Toe'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Colors</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white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Game variables</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9</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Represents a 3x3 grid</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False</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True if player's turn, False for AI</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Initialize font, adjusting size to fit better</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font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font</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Font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28</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Neural Network for the AI Player</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Sequential()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.add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(Dense(</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64</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input_dim</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9</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activation</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CE9178"/>
                </a:solidFill>
                <a:effectLst/>
                <a:highlight>
                  <a:srgbClr val="1F1F1F"/>
                </a:highlight>
                <a:uLnTx/>
                <a:uFillTx/>
                <a:latin typeface="Consolas" panose="020B0609020204030204" pitchFamily="49" charset="0"/>
                <a:ea typeface="+mn-ea"/>
                <a:cs typeface="+mn-cs"/>
              </a:rPr>
              <a:t>relu</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Input layer for 9 board positions</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.add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(Dense(</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64</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activation</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CE9178"/>
                </a:solidFill>
                <a:effectLst/>
                <a:highlight>
                  <a:srgbClr val="1F1F1F"/>
                </a:highlight>
                <a:uLnTx/>
                <a:uFillTx/>
                <a:latin typeface="Consolas" panose="020B0609020204030204" pitchFamily="49" charset="0"/>
                <a:ea typeface="+mn-ea"/>
                <a:cs typeface="+mn-cs"/>
              </a:rPr>
              <a:t>relu</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Hidden layer</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.add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(Dense(</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9</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activation</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'linear'</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Output layer for each move's Q-value</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.compile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loss</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CE9178"/>
                </a:solidFill>
                <a:effectLst/>
                <a:highlight>
                  <a:srgbClr val="1F1F1F"/>
                </a:highlight>
                <a:uLnTx/>
                <a:uFillTx/>
                <a:latin typeface="Consolas" panose="020B0609020204030204" pitchFamily="49" charset="0"/>
                <a:ea typeface="+mn-ea"/>
                <a:cs typeface="+mn-cs"/>
              </a:rPr>
              <a:t>mse</a:t>
            </a:r>
            <a:r>
              <a:rPr kumimoji="0" lang="en-US" sz="18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optimizer</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Adam())</a:t>
            </a:r>
          </a:p>
        </p:txBody>
      </p:sp>
    </p:spTree>
    <p:extLst>
      <p:ext uri="{BB962C8B-B14F-4D97-AF65-F5344CB8AC3E}">
        <p14:creationId xmlns:p14="http://schemas.microsoft.com/office/powerpoint/2010/main" val="376778799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344846"/>
            <a:ext cx="486212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3. Drawing the Board:</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t>
            </a:r>
          </a:p>
        </p:txBody>
      </p:sp>
      <p:sp>
        <p:nvSpPr>
          <p:cNvPr id="8" name="TextBox 7">
            <a:extLst>
              <a:ext uri="{FF2B5EF4-FFF2-40B4-BE49-F238E27FC236}">
                <a16:creationId xmlns:a16="http://schemas.microsoft.com/office/drawing/2014/main" id="{854D6AC6-DF00-71DD-485F-0F4FC8F4211E}"/>
              </a:ext>
            </a:extLst>
          </p:cNvPr>
          <p:cNvSpPr txBox="1"/>
          <p:nvPr/>
        </p:nvSpPr>
        <p:spPr>
          <a:xfrm>
            <a:off x="124779" y="2533739"/>
            <a:ext cx="4862121" cy="3257174"/>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Draw Lines</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Draws the Tic-Tac-Toe grid.</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Draw Marks</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Depending on the board state, draws 'X' or 'O' in the appropriate grid cell.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1" y="1344846"/>
            <a:ext cx="7205100" cy="5355312"/>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def</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draw_board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fill</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white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range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line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line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value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enumerate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50</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50</a:t>
            </a:r>
            <a:endPar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value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line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line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25</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C586C0"/>
                </a:solidFill>
                <a:effectLst/>
                <a:highlight>
                  <a:srgbClr val="1F1F1F"/>
                </a:highlight>
                <a:uLnTx/>
                <a:uFillTx/>
                <a:latin typeface="Consolas" panose="020B0609020204030204" pitchFamily="49" charset="0"/>
                <a:ea typeface="+mn-ea"/>
                <a:cs typeface="+mn-cs"/>
              </a:rPr>
              <a:t>elif</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value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draw</a:t>
            </a:r>
            <a:r>
              <a:rPr kumimoji="0" lang="en-US" sz="18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circle</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screen</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34</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18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17337509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344846"/>
            <a:ext cx="486212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4. Win Condition Check:</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124779" y="2533739"/>
            <a:ext cx="4862121" cy="3903504"/>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Winning Positions</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Checks predefined winning line combinations.</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Determine Winner</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Returns which player won or if the game is a draw.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1" y="1344846"/>
            <a:ext cx="7205100" cy="5262979"/>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def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check_win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win_positions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4</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5</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7</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8</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4</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7</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5</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8</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4</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8</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4</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6</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c</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win_positions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c</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return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'Human'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a</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'AI'</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in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return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'Draw'</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return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56475394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207451"/>
            <a:ext cx="486212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5. AI decision making</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124780" y="2402897"/>
            <a:ext cx="4862121" cy="4401205"/>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Predictive Model</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Uses the neural network to predict the move values based on the current board state.</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Legal Moves</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Ensures the AI only considers legal (empty) positions.</a:t>
            </a:r>
          </a:p>
          <a:p>
            <a:pPr marL="0" marR="0" lvl="0" indent="0" algn="l" defTabSz="914400" rtl="0" eaLnBrk="0" fontAlgn="base" latinLnBrk="0" hangingPunct="0">
              <a:lnSpc>
                <a:spcPct val="10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Choose Best Move</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The AI picks the position with the highest predicted value.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0" y="1190786"/>
            <a:ext cx="7205100" cy="5632311"/>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def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ai_move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"""AI chooses the best move based on the neural network prediction."""</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state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np</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array</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DCDCAA"/>
                </a:solidFill>
                <a:effectLst/>
                <a:highlight>
                  <a:srgbClr val="1F1F1F"/>
                </a:highlight>
                <a:uLnTx/>
                <a:uFillTx/>
                <a:latin typeface="Consolas" panose="020B0609020204030204" pitchFamily="49" charset="0"/>
                <a:ea typeface="+mn-ea"/>
                <a:cs typeface="+mn-cs"/>
              </a:rPr>
              <a:t>reshape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predictions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model</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.predict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state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Apply a mask to remove illegal moves (positions already taken)</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legal_moves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1e7</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i</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4EC9B0"/>
                </a:solidFill>
                <a:effectLst/>
                <a:highlight>
                  <a:srgbClr val="1F1F1F"/>
                </a:highlight>
                <a:uLnTx/>
                <a:uFillTx/>
                <a:latin typeface="Consolas" panose="020B0609020204030204" pitchFamily="49" charset="0"/>
                <a:ea typeface="+mn-ea"/>
                <a:cs typeface="+mn-cs"/>
              </a:rPr>
              <a:t>enumerate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move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np</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argmax</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np</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array</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predictions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CDCAA"/>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np</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array</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legal_moves</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return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move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move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endPar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2504273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E7B21-C39B-2AF5-B40E-6C126052D935}"/>
              </a:ext>
            </a:extLst>
          </p:cNvPr>
          <p:cNvSpPr>
            <a:spLocks noGrp="1"/>
          </p:cNvSpPr>
          <p:nvPr>
            <p:ph type="title"/>
          </p:nvPr>
        </p:nvSpPr>
        <p:spPr>
          <a:xfrm>
            <a:off x="0" y="0"/>
            <a:ext cx="11575229" cy="925158"/>
          </a:xfrm>
        </p:spPr>
        <p:txBody>
          <a:bodyPr anchor="b">
            <a:normAutofit/>
          </a:bodyPr>
          <a:lstStyle/>
          <a:p>
            <a:r>
              <a:rPr lang="en-US" b="1" dirty="0">
                <a:latin typeface="Söhne"/>
              </a:rPr>
              <a:t>Open-Ended Question</a:t>
            </a:r>
            <a:endParaRPr lang="en-AU" b="1" dirty="0">
              <a:latin typeface="Söhne"/>
            </a:endParaRPr>
          </a:p>
        </p:txBody>
      </p:sp>
      <p:sp>
        <p:nvSpPr>
          <p:cNvPr id="3" name="Content Placeholder 2">
            <a:extLst>
              <a:ext uri="{FF2B5EF4-FFF2-40B4-BE49-F238E27FC236}">
                <a16:creationId xmlns:a16="http://schemas.microsoft.com/office/drawing/2014/main" id="{886BAFDA-3314-7F9B-A971-71AC7549E847}"/>
              </a:ext>
            </a:extLst>
          </p:cNvPr>
          <p:cNvSpPr>
            <a:spLocks/>
          </p:cNvSpPr>
          <p:nvPr/>
        </p:nvSpPr>
        <p:spPr>
          <a:xfrm>
            <a:off x="0" y="1247887"/>
            <a:ext cx="12192000" cy="5354081"/>
          </a:xfrm>
          <a:prstGeom prst="rect">
            <a:avLst/>
          </a:prstGeom>
          <a:ln>
            <a:solidFill>
              <a:schemeClr val="accent1"/>
            </a:solidFill>
          </a:ln>
        </p:spPr>
        <p:txBody>
          <a:bodyPr>
            <a:noAutofit/>
          </a:bodyPr>
          <a:lstStyle/>
          <a:p>
            <a:pPr>
              <a:lnSpc>
                <a:spcPct val="150000"/>
              </a:lnSpc>
            </a:pPr>
            <a:r>
              <a:rPr lang="en-US" sz="2800" b="1" dirty="0">
                <a:latin typeface="Calibri" panose="020F0502020204030204" pitchFamily="34" charset="0"/>
                <a:cs typeface="Calibri" panose="020F0502020204030204" pitchFamily="34" charset="0"/>
              </a:rPr>
              <a:t>What are some of the challenges you might foresee in scheduling complex projects, and how do you think a tool like a Gantt chart could address these challenges?</a:t>
            </a:r>
          </a:p>
          <a:p>
            <a:pPr>
              <a:lnSpc>
                <a:spcPct val="150000"/>
              </a:lnSpc>
            </a:pPr>
            <a:r>
              <a:rPr lang="en-US" sz="2500" dirty="0">
                <a:latin typeface="Calibri" panose="020F0502020204030204" pitchFamily="34" charset="0"/>
                <a:cs typeface="Calibri" panose="020F0502020204030204" pitchFamily="34" charset="0"/>
              </a:rPr>
              <a:t>Scheduling can indeed get quite tangled with projects that have multiple overlapping activities. A Gantt chart offers a visual timeline for each task and shows dependencies between activities, which is crucial for understanding the flow of a project. For example, when a tech company in Melbourne launches a new app, using a Gantt chart can help them clearly mark out phases from development to testing, and adjust schedules in real-time as tasks shift.</a:t>
            </a:r>
            <a:endParaRPr lang="en-US" sz="25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46966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25323" cy="121211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124780" y="1344846"/>
            <a:ext cx="486212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6. Message Display</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124779" y="2149432"/>
            <a:ext cx="4862121" cy="3257174"/>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New Window</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Opens a new smaller window to display the game result.</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Render and Display Text</a:t>
            </a:r>
            <a:r>
              <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Shows the final game outcome.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4986901" y="1326248"/>
            <a:ext cx="7205100" cy="5262979"/>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def</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display_message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message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message_screen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set_mode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300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150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set_caption</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'Game Over'</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message_screen</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fill</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white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text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font</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render</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message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black</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text_rect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text</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get_rect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center</a:t>
            </a:r>
            <a:r>
              <a:rPr kumimoji="0" lang="en-US" sz="24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150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75</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message_screen</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blit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text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text_rect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flip</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time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wait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2000</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24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24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quit</a:t>
            </a:r>
            <a:r>
              <a:rPr kumimoji="0" lang="en-US" sz="24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75763409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92001" cy="67169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0" y="710080"/>
            <a:ext cx="3549445"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7. Main Game Loop</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0" y="1381931"/>
            <a:ext cx="3549445" cy="4713021"/>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25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Event Handling</a:t>
            </a:r>
            <a:r>
              <a:rPr kumimoji="0" lang="en-US" altLang="en-US" sz="225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Processes quitting the game or human player moves.</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25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AI Moves</a:t>
            </a:r>
            <a:r>
              <a:rPr kumimoji="0" lang="en-US" altLang="en-US" sz="225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If it's the AI's turn, it calculates and makes a move.</a:t>
            </a:r>
          </a:p>
          <a:p>
            <a:pPr marL="0" marR="0" lvl="0" indent="0" algn="l" defTabSz="914400" rtl="0" eaLnBrk="0" fontAlgn="base" latinLnBrk="0" hangingPunct="0">
              <a:lnSpc>
                <a:spcPct val="150000"/>
              </a:lnSpc>
              <a:spcBef>
                <a:spcPct val="0"/>
              </a:spcBef>
              <a:spcAft>
                <a:spcPct val="0"/>
              </a:spcAft>
              <a:buClrTx/>
              <a:buSzTx/>
              <a:buFontTx/>
              <a:buChar char="•"/>
              <a:tabLst/>
              <a:defRPr/>
            </a:pPr>
            <a:r>
              <a:rPr kumimoji="0" lang="en-US" altLang="en-US" sz="225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Update Display</a:t>
            </a:r>
            <a:r>
              <a:rPr kumimoji="0" lang="en-US" altLang="en-US" sz="225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Refreshes the game window to reflect the current state. </a:t>
            </a:r>
          </a:p>
        </p:txBody>
      </p:sp>
      <p:sp>
        <p:nvSpPr>
          <p:cNvPr id="11" name="TextBox 10">
            <a:extLst>
              <a:ext uri="{FF2B5EF4-FFF2-40B4-BE49-F238E27FC236}">
                <a16:creationId xmlns:a16="http://schemas.microsoft.com/office/drawing/2014/main" id="{B9762F3B-BC1E-517E-18FB-06229CE8AEC3}"/>
              </a:ext>
            </a:extLst>
          </p:cNvPr>
          <p:cNvSpPr txBox="1"/>
          <p:nvPr/>
        </p:nvSpPr>
        <p:spPr>
          <a:xfrm>
            <a:off x="3549445" y="671691"/>
            <a:ext cx="8642555" cy="6186309"/>
          </a:xfrm>
          <a:prstGeom prst="rect">
            <a:avLst/>
          </a:prstGeom>
          <a:solidFill>
            <a:schemeClr val="accent2"/>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6A9955"/>
                </a:solidFill>
                <a:effectLst/>
                <a:highlight>
                  <a:srgbClr val="1F1F1F"/>
                </a:highlight>
                <a:uLnTx/>
                <a:uFillTx/>
                <a:latin typeface="Consolas" panose="020B0609020204030204" pitchFamily="49" charset="0"/>
                <a:ea typeface="+mn-ea"/>
                <a:cs typeface="+mn-cs"/>
              </a:rPr>
              <a:t># Main game loop</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while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draw_board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for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get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type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QUIT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sys</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exit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C586C0"/>
                </a:solidFill>
                <a:effectLst/>
                <a:highlight>
                  <a:srgbClr val="1F1F1F"/>
                </a:highlight>
                <a:uLnTx/>
                <a:uFillTx/>
                <a:latin typeface="Consolas" panose="020B0609020204030204" pitchFamily="49" charset="0"/>
                <a:ea typeface="+mn-ea"/>
                <a:cs typeface="+mn-cs"/>
              </a:rPr>
              <a:t>elif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type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MOUSEBUTTONDOWN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and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event</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.button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and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mouse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get_pos</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y</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100</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3</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0</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check_win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is</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False</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and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ai_move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is</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board</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index</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B5CEA8"/>
                </a:solidFill>
                <a:effectLst/>
                <a:highlight>
                  <a:srgbClr val="1F1F1F"/>
                </a:highlight>
                <a:uLnTx/>
                <a:uFillTx/>
                <a:latin typeface="Consolas" panose="020B0609020204030204" pitchFamily="49" charset="0"/>
                <a:ea typeface="+mn-ea"/>
                <a:cs typeface="+mn-cs"/>
              </a:rPr>
              <a:t>1</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check_win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is</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569CD6"/>
                </a:solidFill>
                <a:effectLst/>
                <a:highlight>
                  <a:srgbClr val="1F1F1F"/>
                </a:highlight>
                <a:uLnTx/>
                <a:uFillTx/>
                <a:latin typeface="Consolas" panose="020B0609020204030204" pitchFamily="49" charset="0"/>
                <a:ea typeface="+mn-ea"/>
                <a:cs typeface="+mn-cs"/>
              </a:rPr>
              <a:t>not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None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player_turn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4FC1FF"/>
                </a:solidFill>
                <a:effectLst/>
                <a:highlight>
                  <a:srgbClr val="1F1F1F"/>
                </a:highlight>
                <a:uLnTx/>
                <a:uFillTx/>
                <a:latin typeface="Consolas" panose="020B0609020204030204" pitchFamily="49" charset="0"/>
                <a:ea typeface="+mn-ea"/>
                <a:cs typeface="+mn-cs"/>
              </a:rPr>
              <a:t>True</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display</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flip</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9CDCFE"/>
                </a:solidFill>
                <a:effectLst/>
                <a:highlight>
                  <a:srgbClr val="1F1F1F"/>
                </a:highlight>
                <a:uLnTx/>
                <a:uFillTx/>
                <a:latin typeface="Consolas" panose="020B0609020204030204" pitchFamily="49" charset="0"/>
                <a:ea typeface="+mn-ea"/>
                <a:cs typeface="+mn-cs"/>
              </a:rPr>
              <a:t>game_over</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check_win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message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"Congratulations! You've won the game!"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'Human'</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"Your hard work is commendable, but you need to try more."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result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D4D4D4"/>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'AI'</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586C0"/>
                </a:solidFill>
                <a:effectLst/>
                <a:highlight>
                  <a:srgbClr val="1F1F1F"/>
                </a:highlight>
                <a:uLnTx/>
                <a:uFillTx/>
                <a:latin typeface="Consolas" panose="020B0609020204030204" pitchFamily="49" charset="0"/>
                <a:ea typeface="+mn-ea"/>
                <a:cs typeface="+mn-cs"/>
              </a:rPr>
              <a:t>else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CE9178"/>
                </a:solidFill>
                <a:effectLst/>
                <a:highlight>
                  <a:srgbClr val="1F1F1F"/>
                </a:highlight>
                <a:uLnTx/>
                <a:uFillTx/>
                <a:latin typeface="Consolas" panose="020B0609020204030204" pitchFamily="49" charset="0"/>
                <a:ea typeface="+mn-ea"/>
                <a:cs typeface="+mn-cs"/>
              </a:rPr>
              <a:t>"Game Over. It's a draw."</a:t>
            </a:r>
            <a:endPar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display_message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9CDCFE"/>
                </a:solidFill>
                <a:effectLst/>
                <a:highlight>
                  <a:srgbClr val="1F1F1F"/>
                </a:highlight>
                <a:uLnTx/>
                <a:uFillTx/>
                <a:latin typeface="Consolas" panose="020B0609020204030204" pitchFamily="49" charset="0"/>
                <a:ea typeface="+mn-ea"/>
                <a:cs typeface="+mn-cs"/>
              </a:rPr>
              <a:t>message</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pygame</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quit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4EC9B0"/>
                </a:solidFill>
                <a:effectLst/>
                <a:highlight>
                  <a:srgbClr val="1F1F1F"/>
                </a:highlight>
                <a:uLnTx/>
                <a:uFillTx/>
                <a:latin typeface="Consolas" panose="020B0609020204030204" pitchFamily="49" charset="0"/>
                <a:ea typeface="+mn-ea"/>
                <a:cs typeface="+mn-cs"/>
              </a:rPr>
              <a:t>sys</a:t>
            </a:r>
            <a:r>
              <a:rPr kumimoji="0" lang="en-US" sz="1200" b="0" i="0" u="none" strike="noStrike" kern="1200" cap="none" spc="0" normalizeH="0" baseline="0" noProof="0" dirty="0" err="1">
                <a:ln>
                  <a:noFill/>
                </a:ln>
                <a:solidFill>
                  <a:srgbClr val="CCCCCC"/>
                </a:solidFill>
                <a:effectLst/>
                <a:highlight>
                  <a:srgbClr val="1F1F1F"/>
                </a:highlight>
                <a:uLnTx/>
                <a:uFillTx/>
                <a:latin typeface="Consolas" panose="020B0609020204030204" pitchFamily="49" charset="0"/>
                <a:ea typeface="+mn-ea"/>
                <a:cs typeface="+mn-cs"/>
              </a:rPr>
              <a:t>.</a:t>
            </a:r>
            <a:r>
              <a:rPr kumimoji="0" lang="en-US" sz="1200" b="0" i="0" u="none" strike="noStrike" kern="1200" cap="none" spc="0" normalizeH="0" baseline="0" noProof="0" dirty="0" err="1">
                <a:ln>
                  <a:noFill/>
                </a:ln>
                <a:solidFill>
                  <a:srgbClr val="DCDCAA"/>
                </a:solidFill>
                <a:effectLst/>
                <a:highlight>
                  <a:srgbClr val="1F1F1F"/>
                </a:highlight>
                <a:uLnTx/>
                <a:uFillTx/>
                <a:latin typeface="Consolas" panose="020B0609020204030204" pitchFamily="49" charset="0"/>
                <a:ea typeface="+mn-ea"/>
                <a:cs typeface="+mn-cs"/>
              </a:rPr>
              <a:t>exit</a:t>
            </a:r>
            <a:r>
              <a:rPr kumimoji="0" lang="en-US" sz="1200" b="0" i="0" u="none" strike="noStrike" kern="1200" cap="none" spc="0" normalizeH="0" baseline="0" noProof="0" dirty="0">
                <a:ln>
                  <a:noFill/>
                </a:ln>
                <a:solidFill>
                  <a:srgbClr val="CCCCCC"/>
                </a:solidFill>
                <a:effectLst/>
                <a:highlight>
                  <a:srgbClr val="1F1F1F"/>
                </a:highligh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281848248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92001" cy="67169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0" y="710080"/>
            <a:ext cx="1219200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Conclusion</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0" y="1381931"/>
            <a:ext cx="12192000" cy="3903504"/>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The game loop runs continuously, updating and redrawing the board, handling player inputs, and executing AI moves until the game concludes. When the game ends, it triggers a message display showing who won or if it was a draw, and then it cleanly exits the program. This setup provides an interactive platform for testing both simple game dynamics and more complex AI strategies using a neural network.</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77792523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67A18B-093C-D38D-C9F3-2777B15E1639}"/>
              </a:ext>
            </a:extLst>
          </p:cNvPr>
          <p:cNvSpPr>
            <a:spLocks noGrp="1"/>
          </p:cNvSpPr>
          <p:nvPr>
            <p:ph type="title"/>
          </p:nvPr>
        </p:nvSpPr>
        <p:spPr>
          <a:xfrm>
            <a:off x="-1" y="0"/>
            <a:ext cx="12192001" cy="671691"/>
          </a:xfrm>
        </p:spPr>
        <p:txBody>
          <a:bodyPr>
            <a:normAutofit/>
          </a:bodyPr>
          <a:lstStyle/>
          <a:p>
            <a:r>
              <a:rPr lang="en-AU" sz="3400" b="1" dirty="0">
                <a:solidFill>
                  <a:srgbClr val="FF0000"/>
                </a:solidFill>
                <a:latin typeface="Calibri (Body)"/>
              </a:rPr>
              <a:t>** </a:t>
            </a:r>
            <a:r>
              <a:rPr lang="en-US" sz="3400" b="1" i="0" dirty="0">
                <a:solidFill>
                  <a:srgbClr val="FF0000"/>
                </a:solidFill>
                <a:effectLst/>
                <a:latin typeface="Calibri (Body)"/>
              </a:rPr>
              <a:t>Integrating AI in Game Development: A Practical Approach</a:t>
            </a:r>
            <a:endParaRPr lang="en-AU" sz="3400" b="1" dirty="0">
              <a:solidFill>
                <a:srgbClr val="FF0000"/>
              </a:solidFill>
              <a:latin typeface="Calibri (Body)"/>
            </a:endParaRPr>
          </a:p>
        </p:txBody>
      </p:sp>
      <p:sp>
        <p:nvSpPr>
          <p:cNvPr id="3" name="TextBox 2">
            <a:extLst>
              <a:ext uri="{FF2B5EF4-FFF2-40B4-BE49-F238E27FC236}">
                <a16:creationId xmlns:a16="http://schemas.microsoft.com/office/drawing/2014/main" id="{743A70CD-A892-4561-F7F6-7B2F5BBF2415}"/>
              </a:ext>
            </a:extLst>
          </p:cNvPr>
          <p:cNvSpPr txBox="1"/>
          <p:nvPr/>
        </p:nvSpPr>
        <p:spPr>
          <a:xfrm>
            <a:off x="0" y="710080"/>
            <a:ext cx="12192000" cy="671851"/>
          </a:xfrm>
          <a:prstGeom prst="rect">
            <a:avLst/>
          </a:prstGeom>
          <a:noFill/>
          <a:ln>
            <a:solidFill>
              <a:schemeClr val="bg2"/>
            </a:solidFill>
          </a:ln>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The role of each Python library?</a:t>
            </a:r>
            <a:endParaRPr kumimoji="0" lang="en-US" alt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8" name="TextBox 7">
            <a:extLst>
              <a:ext uri="{FF2B5EF4-FFF2-40B4-BE49-F238E27FC236}">
                <a16:creationId xmlns:a16="http://schemas.microsoft.com/office/drawing/2014/main" id="{854D6AC6-DF00-71DD-485F-0F4FC8F4211E}"/>
              </a:ext>
            </a:extLst>
          </p:cNvPr>
          <p:cNvSpPr txBox="1"/>
          <p:nvPr/>
        </p:nvSpPr>
        <p:spPr>
          <a:xfrm>
            <a:off x="-1" y="1381931"/>
            <a:ext cx="12192000" cy="3257174"/>
          </a:xfrm>
          <a:prstGeom prst="rect">
            <a:avLst/>
          </a:prstGeom>
          <a:noFill/>
          <a:ln>
            <a:solidFill>
              <a:schemeClr val="accent1"/>
            </a:solidFill>
          </a:ln>
        </p:spPr>
        <p:txBody>
          <a:bodyPr wrap="square">
            <a:spAutoFit/>
          </a:bodyPr>
          <a:lstStyle/>
          <a:p>
            <a:pPr lvl="0" eaLnBrk="0" fontAlgn="base" hangingPunct="0">
              <a:lnSpc>
                <a:spcPct val="150000"/>
              </a:lnSpc>
              <a:spcBef>
                <a:spcPct val="0"/>
              </a:spcBef>
              <a:spcAft>
                <a:spcPct val="0"/>
              </a:spcAf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Pygame</a:t>
            </a:r>
            <a:r>
              <a:rPr lang="en-US" altLang="en-US" sz="2800" dirty="0">
                <a:latin typeface="Calibri" panose="020F0502020204030204" pitchFamily="34" charset="0"/>
                <a:cs typeface="Calibri" panose="020F0502020204030204" pitchFamily="34" charset="0"/>
              </a:rPr>
              <a:t>: handles the game interface</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lvl="0" eaLnBrk="0" fontAlgn="base" hangingPunct="0">
              <a:lnSpc>
                <a:spcPct val="150000"/>
              </a:lnSpc>
              <a:spcBef>
                <a:spcPct val="0"/>
              </a:spcBef>
              <a:spcAft>
                <a:spcPct val="0"/>
              </a:spcAf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B</a:t>
            </a:r>
            <a:r>
              <a:rPr lang="en-US" altLang="en-US" sz="2800" dirty="0">
                <a:latin typeface="Calibri" panose="020F0502020204030204" pitchFamily="34" charset="0"/>
                <a:cs typeface="Calibri" panose="020F0502020204030204" pitchFamily="34" charset="0"/>
              </a:rPr>
              <a:t>) TensorFlow: manages the neural network</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lvl="0" eaLnBrk="0" fontAlgn="base" hangingPunct="0">
              <a:lnSpc>
                <a:spcPct val="150000"/>
              </a:lnSpc>
              <a:spcBef>
                <a:spcPct val="0"/>
              </a:spcBef>
              <a:spcAft>
                <a:spcPct val="0"/>
              </a:spcAf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a:t>
            </a:r>
            <a:r>
              <a:rPr kumimoji="0" lang="en-US" altLang="en-US" sz="2800" b="0" i="0" u="none" strike="noStrike" cap="none" normalizeH="0" baseline="0" dirty="0" err="1">
                <a:ln>
                  <a:noFill/>
                </a:ln>
                <a:solidFill>
                  <a:schemeClr val="tx1"/>
                </a:solidFill>
                <a:effectLst/>
                <a:latin typeface="Calibri" panose="020F0502020204030204" pitchFamily="34" charset="0"/>
                <a:cs typeface="Calibri" panose="020F0502020204030204" pitchFamily="34" charset="0"/>
              </a:rPr>
              <a:t>Numpy</a:t>
            </a:r>
            <a:r>
              <a:rPr lang="en-US" altLang="en-US" sz="2800" dirty="0">
                <a:latin typeface="Calibri" panose="020F0502020204030204" pitchFamily="34" charset="0"/>
                <a:cs typeface="Calibri" panose="020F0502020204030204" pitchFamily="34" charset="0"/>
              </a:rPr>
              <a:t>: is used for handling arrays and matrix operations</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lvl="0" eaLnBrk="0" fontAlgn="base" hangingPunct="0">
              <a:lnSpc>
                <a:spcPct val="150000"/>
              </a:lnSpc>
              <a:spcBef>
                <a:spcPct val="0"/>
              </a:spcBef>
              <a:spcAft>
                <a:spcPct val="0"/>
              </a:spcAft>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D</a:t>
            </a:r>
            <a:r>
              <a:rPr lang="en-US" altLang="en-US" sz="2800" dirty="0">
                <a:latin typeface="Calibri" panose="020F0502020204030204" pitchFamily="34" charset="0"/>
                <a:cs typeface="Calibri" panose="020F0502020204030204" pitchFamily="34" charset="0"/>
              </a:rPr>
              <a:t>) Pandas, primarily used for data manipulation and analysis, is not directly involved in neural network creation or game interface management </a:t>
            </a:r>
            <a:endPar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95168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Effect transition="in" filter="fade">
                                      <p:cBhvr>
                                        <p:cTn id="11" dur="500"/>
                                        <p:tgtEl>
                                          <p:spTgt spid="8">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animEffect transition="in" filter="fade">
                                      <p:cBhvr>
                                        <p:cTn id="16" dur="500"/>
                                        <p:tgtEl>
                                          <p:spTgt spid="8">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DEFFBC3-DF56-86B2-CECB-39511FB0BCA9}"/>
            </a:ext>
          </a:extLst>
        </p:cNvPr>
        <p:cNvGrpSpPr/>
        <p:nvPr/>
      </p:nvGrpSpPr>
      <p:grpSpPr>
        <a:xfrm>
          <a:off x="0" y="0"/>
          <a:ext cx="0" cy="0"/>
          <a:chOff x="0" y="0"/>
          <a:chExt cx="0" cy="0"/>
        </a:xfrm>
      </p:grpSpPr>
      <p:sp useBgFill="1">
        <p:nvSpPr>
          <p:cNvPr id="157" name="Rectangle 156">
            <a:extLst>
              <a:ext uri="{FF2B5EF4-FFF2-40B4-BE49-F238E27FC236}">
                <a16:creationId xmlns:a16="http://schemas.microsoft.com/office/drawing/2014/main" id="{8555C5B3-193A-4749-9AFD-682E53CDD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Rectangle 158">
            <a:extLst>
              <a:ext uri="{FF2B5EF4-FFF2-40B4-BE49-F238E27FC236}">
                <a16:creationId xmlns:a16="http://schemas.microsoft.com/office/drawing/2014/main" id="{2EAE06A6-F76A-41C9-827A-C561B00448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3"/>
            <a:ext cx="12192000" cy="6858000"/>
          </a:xfrm>
          <a:prstGeom prst="rect">
            <a:avLst/>
          </a:prstGeom>
          <a:gradFill>
            <a:gsLst>
              <a:gs pos="0">
                <a:srgbClr val="000000"/>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1" name="Rectangle 160">
            <a:extLst>
              <a:ext uri="{FF2B5EF4-FFF2-40B4-BE49-F238E27FC236}">
                <a16:creationId xmlns:a16="http://schemas.microsoft.com/office/drawing/2014/main" id="{89F9D4E8-0639-444B-949B-951858506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80861" y="0"/>
            <a:ext cx="7661934" cy="6858000"/>
          </a:xfrm>
          <a:prstGeom prst="rect">
            <a:avLst/>
          </a:prstGeom>
          <a:gradFill>
            <a:gsLst>
              <a:gs pos="0">
                <a:schemeClr val="accent1">
                  <a:lumMod val="75000"/>
                  <a:alpha val="45000"/>
                </a:schemeClr>
              </a:gs>
              <a:gs pos="100000">
                <a:srgbClr val="000000">
                  <a:alpha val="29000"/>
                </a:srgb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ectangle 162">
            <a:extLst>
              <a:ext uri="{FF2B5EF4-FFF2-40B4-BE49-F238E27FC236}">
                <a16:creationId xmlns:a16="http://schemas.microsoft.com/office/drawing/2014/main" id="{7E3DA7A2-ED70-4BBA-AB72-00AD461FA4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80862" y="-6"/>
            <a:ext cx="11711138" cy="6410334"/>
          </a:xfrm>
          <a:prstGeom prst="rect">
            <a:avLst/>
          </a:prstGeom>
          <a:gradFill>
            <a:gsLst>
              <a:gs pos="0">
                <a:schemeClr val="accent1">
                  <a:alpha val="0"/>
                </a:schemeClr>
              </a:gs>
              <a:gs pos="100000">
                <a:srgbClr val="000000">
                  <a:alpha val="41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A3C49C96-8A17-0B07-A5D1-B5D26DF1D568}"/>
              </a:ext>
            </a:extLst>
          </p:cNvPr>
          <p:cNvSpPr>
            <a:spLocks noGrp="1"/>
          </p:cNvSpPr>
          <p:nvPr>
            <p:ph type="title"/>
          </p:nvPr>
        </p:nvSpPr>
        <p:spPr>
          <a:xfrm>
            <a:off x="1127208" y="857251"/>
            <a:ext cx="4747280" cy="3098061"/>
          </a:xfrm>
        </p:spPr>
        <p:txBody>
          <a:bodyPr vert="horz" lIns="91440" tIns="45720" rIns="91440" bIns="45720" rtlCol="0" anchor="b">
            <a:normAutofit/>
          </a:bodyPr>
          <a:lstStyle/>
          <a:p>
            <a:r>
              <a:rPr lang="en-US" sz="4800" b="1" kern="1200">
                <a:solidFill>
                  <a:srgbClr val="FFFFFF"/>
                </a:solidFill>
                <a:latin typeface="+mj-lt"/>
                <a:ea typeface="+mj-ea"/>
                <a:cs typeface="+mj-cs"/>
              </a:rPr>
              <a:t>Happy A Learning Day!</a:t>
            </a:r>
          </a:p>
        </p:txBody>
      </p:sp>
      <p:sp>
        <p:nvSpPr>
          <p:cNvPr id="165" name="Rectangle 164">
            <a:extLst>
              <a:ext uri="{FF2B5EF4-FFF2-40B4-BE49-F238E27FC236}">
                <a16:creationId xmlns:a16="http://schemas.microsoft.com/office/drawing/2014/main" id="{FC485432-3647-4218-B5D3-15D3FA222B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44797" y="-489206"/>
            <a:ext cx="2502408" cy="12191998"/>
          </a:xfrm>
          <a:prstGeom prst="rect">
            <a:avLst/>
          </a:prstGeom>
          <a:gradFill>
            <a:gsLst>
              <a:gs pos="0">
                <a:schemeClr val="accent1">
                  <a:alpha val="24000"/>
                </a:schemeClr>
              </a:gs>
              <a:gs pos="78000">
                <a:schemeClr val="accent1">
                  <a:lumMod val="50000"/>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696793-512C-4F3E-7950-EB4CF54874C7}"/>
              </a:ext>
            </a:extLst>
          </p:cNvPr>
          <p:cNvSpPr txBox="1">
            <a:spLocks/>
          </p:cNvSpPr>
          <p:nvPr/>
        </p:nvSpPr>
        <p:spPr>
          <a:xfrm>
            <a:off x="1127208" y="4756265"/>
            <a:ext cx="4393278" cy="12444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1000"/>
              </a:spcBef>
              <a:spcAft>
                <a:spcPts val="600"/>
              </a:spcAft>
            </a:pPr>
            <a:r>
              <a:rPr lang="en-US" sz="2400" b="1" kern="1200">
                <a:solidFill>
                  <a:srgbClr val="FFFFFF"/>
                </a:solidFill>
                <a:latin typeface="+mn-lt"/>
                <a:ea typeface="+mn-ea"/>
                <a:cs typeface="+mn-cs"/>
              </a:rPr>
              <a:t>Dr. Farshid Keivanian</a:t>
            </a:r>
          </a:p>
        </p:txBody>
      </p:sp>
      <p:sp>
        <p:nvSpPr>
          <p:cNvPr id="167" name="Oval 166">
            <a:extLst>
              <a:ext uri="{FF2B5EF4-FFF2-40B4-BE49-F238E27FC236}">
                <a16:creationId xmlns:a16="http://schemas.microsoft.com/office/drawing/2014/main" id="{F4AFDDCA-6ABA-4D23-8A5C-1BF0F4308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90589" y="1062544"/>
            <a:ext cx="4756162" cy="47561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7" name="Graphic 76" descr="Accept">
            <a:extLst>
              <a:ext uri="{FF2B5EF4-FFF2-40B4-BE49-F238E27FC236}">
                <a16:creationId xmlns:a16="http://schemas.microsoft.com/office/drawing/2014/main" id="{8C0A6DB4-52EA-CDD1-3BAC-82968168C22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61874" y="2108877"/>
            <a:ext cx="2654533" cy="2654533"/>
          </a:xfrm>
          <a:prstGeom prst="rect">
            <a:avLst/>
          </a:prstGeom>
        </p:spPr>
      </p:pic>
    </p:spTree>
    <p:extLst>
      <p:ext uri="{BB962C8B-B14F-4D97-AF65-F5344CB8AC3E}">
        <p14:creationId xmlns:p14="http://schemas.microsoft.com/office/powerpoint/2010/main" val="1457715208"/>
      </p:ext>
    </p:extLst>
  </p:cSld>
  <p:clrMapOvr>
    <a:masterClrMapping/>
  </p:clrMapOvr>
</p:sld>
</file>

<file path=ppt/theme/theme1.xml><?xml version="1.0" encoding="utf-8"?>
<a:theme xmlns:a="http://schemas.openxmlformats.org/drawingml/2006/main" name="Title and Text">
  <a:themeElements>
    <a:clrScheme name="Torrens">
      <a:dk1>
        <a:sysClr val="windowText" lastClr="000000"/>
      </a:dk1>
      <a:lt1>
        <a:sysClr val="window" lastClr="FFFFFF"/>
      </a:lt1>
      <a:dk2>
        <a:srgbClr val="232323"/>
      </a:dk2>
      <a:lt2>
        <a:srgbClr val="FF5000"/>
      </a:lt2>
      <a:accent1>
        <a:srgbClr val="FF5000"/>
      </a:accent1>
      <a:accent2>
        <a:srgbClr val="232323"/>
      </a:accent2>
      <a:accent3>
        <a:srgbClr val="9C9C9C"/>
      </a:accent3>
      <a:accent4>
        <a:srgbClr val="FFC300"/>
      </a:accent4>
      <a:accent5>
        <a:srgbClr val="0A19DC"/>
      </a:accent5>
      <a:accent6>
        <a:srgbClr val="4BE6E1"/>
      </a:accent6>
      <a:hlink>
        <a:srgbClr val="0A19DC"/>
      </a:hlink>
      <a:folHlink>
        <a:srgbClr val="FF5000"/>
      </a:folHlink>
    </a:clrScheme>
    <a:fontScheme name="Torrens">
      <a:majorFont>
        <a:latin typeface="Arial"/>
        <a:ea typeface=""/>
        <a:cs typeface=""/>
      </a:majorFont>
      <a:minorFont>
        <a:latin typeface="Arial"/>
        <a:ea typeface=""/>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E8B55748B76484999C3D4D29954DE75" ma:contentTypeVersion="8" ma:contentTypeDescription="Create a new document." ma:contentTypeScope="" ma:versionID="7cdb7c6baf930be7af3ec8fe38326383">
  <xsd:schema xmlns:xsd="http://www.w3.org/2001/XMLSchema" xmlns:xs="http://www.w3.org/2001/XMLSchema" xmlns:p="http://schemas.microsoft.com/office/2006/metadata/properties" xmlns:ns2="199d40ad-6b81-4504-9e9f-d2ea94a48882" targetNamespace="http://schemas.microsoft.com/office/2006/metadata/properties" ma:root="true" ma:fieldsID="0e05d2a6f6a8966be7c66087e9250cfd" ns2:_="">
    <xsd:import namespace="199d40ad-6b81-4504-9e9f-d2ea94a4888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9d40ad-6b81-4504-9e9f-d2ea94a488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667D939-B592-44EC-9CAD-66FCBF6E48B3}">
  <ds:schemaRefs>
    <ds:schemaRef ds:uri="http://schemas.microsoft.com/sharepoint/v3/contenttype/forms"/>
  </ds:schemaRefs>
</ds:datastoreItem>
</file>

<file path=customXml/itemProps2.xml><?xml version="1.0" encoding="utf-8"?>
<ds:datastoreItem xmlns:ds="http://schemas.openxmlformats.org/officeDocument/2006/customXml" ds:itemID="{E1954C1B-AD6F-41E4-8A85-ACEB79B8AC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99d40ad-6b81-4504-9e9f-d2ea94a4888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5739879-BEEB-4501-BC8F-0038ECEA9BDA}">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Facet</Template>
  <TotalTime>15406</TotalTime>
  <Words>7209</Words>
  <Application>Microsoft Office PowerPoint</Application>
  <PresentationFormat>Widescreen</PresentationFormat>
  <Paragraphs>600</Paragraphs>
  <Slides>94</Slides>
  <Notes>77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94</vt:i4>
      </vt:variant>
    </vt:vector>
  </HeadingPairs>
  <TitlesOfParts>
    <vt:vector size="102" baseType="lpstr">
      <vt:lpstr>Arial</vt:lpstr>
      <vt:lpstr>Calibri</vt:lpstr>
      <vt:lpstr>Calibri (Body)</vt:lpstr>
      <vt:lpstr>Calibri Light</vt:lpstr>
      <vt:lpstr>Consolas</vt:lpstr>
      <vt:lpstr>Söhne</vt:lpstr>
      <vt:lpstr>Title and Text</vt:lpstr>
      <vt:lpstr>Office Theme</vt:lpstr>
      <vt:lpstr>CEN207 – Creative Enterprise</vt:lpstr>
      <vt:lpstr>Week 4 (Module 4):  Entrepreneurial Project Management</vt:lpstr>
      <vt:lpstr>Open-Ended Question: Can anyone share what you think are the critical skills an entrepreneur should possess to effectively manage projects, especially in dynamic environments like tech startups?</vt:lpstr>
      <vt:lpstr>Follow-Up Question: How do you think these skills influence the success of a project in sectors like technology or e-commerce?</vt:lpstr>
      <vt:lpstr>Follow-Up Question: Can anyone give an example of a project where flexibility and quick decision-making led to its success or failure?</vt:lpstr>
      <vt:lpstr>Example of Failure:</vt:lpstr>
      <vt:lpstr>1. Introduction to Entrepreneurial Project Management</vt:lpstr>
      <vt:lpstr>2. Description</vt:lpstr>
      <vt:lpstr>Open-Ended Question</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3. Creating and Utilizing Gantt Charts for Effective Project Scheduling</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4. Implementing Risk Charts to Enhance Project Safety and Success</vt:lpstr>
      <vt:lpstr>5. 12-step Project Management Process:</vt:lpstr>
      <vt:lpstr>5. 12-step Project Management Process:</vt:lpstr>
      <vt:lpstr>5. 12-step Project Management Process:</vt:lpstr>
      <vt:lpstr>5. 12-step Project Management Process:</vt:lpstr>
      <vt:lpstr>5. 12-step Project Management Process:</vt:lpstr>
      <vt:lpstr>5. 12-step Project Management Process:</vt:lpstr>
      <vt:lpstr>5. 12-step Project Management Process:</vt:lpstr>
      <vt:lpstr>5. 12-step Project Management Process:</vt:lpstr>
      <vt:lpstr>6. Collaborative Strategies</vt:lpstr>
      <vt:lpstr>6. Collaborative Strategies</vt:lpstr>
      <vt:lpstr>6. Collaborative Strategies</vt:lpstr>
      <vt:lpstr>6. Collaborative Strategies</vt:lpstr>
      <vt:lpstr>6. Collaborative Strategies</vt:lpstr>
      <vt:lpstr>6. Collaborative Strategies</vt:lpstr>
      <vt:lpstr>6. Collaborative Strategies</vt:lpstr>
      <vt:lpstr>6. Collaborative Strategies</vt:lpstr>
      <vt:lpstr>7. Examples of Entrepreneurial Project Management</vt:lpstr>
      <vt:lpstr>7. Examples of Entrepreneurial Project Management</vt:lpstr>
      <vt:lpstr>7. Examples of Entrepreneurial Project Management</vt:lpstr>
      <vt:lpstr>8. Case Studies Relating to AI, Software, and Game Development</vt:lpstr>
      <vt:lpstr>8. Case Studies Relating to AI, Software, and Game Development</vt:lpstr>
      <vt:lpstr>8. Case Studies Relating to AI, Software, and Game Development</vt:lpstr>
      <vt:lpstr>8. Case Studies Relating to AI, Software, and Game Development</vt:lpstr>
      <vt:lpstr>9. Learning Activities</vt:lpstr>
      <vt:lpstr>9. Learning Activities</vt:lpstr>
      <vt:lpstr>9. Learning Activities</vt:lpstr>
      <vt:lpstr>9. Learning Activities</vt:lpstr>
      <vt:lpstr>PowerPoint Presentation</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11. Preparation for Assessment 2</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 Integrating AI in Game Development: A Practical Approach</vt:lpstr>
      <vt:lpstr>Happy A Learning Day!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MAT101</dc:title>
  <dc:creator>Farshid Keivanian</dc:creator>
  <cp:lastModifiedBy>Farshid Keivanian</cp:lastModifiedBy>
  <cp:revision>1818</cp:revision>
  <dcterms:created xsi:type="dcterms:W3CDTF">2023-10-28T21:56:57Z</dcterms:created>
  <dcterms:modified xsi:type="dcterms:W3CDTF">2024-06-28T03:20:06Z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0x0101005E8B55748B76484999C3D4D29954DE75</vt:lpwstr>
  </property>
</Properties>
</file>

<file path=docProps/thumbnail.jpeg>
</file>